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34.xml" ContentType="application/vnd.openxmlformats-officedocument.presentationml.notesSlide+xml"/>
  <Override PartName="/ppt/tags/tag16.xml" ContentType="application/vnd.openxmlformats-officedocument.presentationml.tags+xml"/>
  <Override PartName="/ppt/notesSlides/notesSlide35.xml" ContentType="application/vnd.openxmlformats-officedocument.presentationml.notesSlide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tags/tag19.xml" ContentType="application/vnd.openxmlformats-officedocument.presentationml.tags+xml"/>
  <Override PartName="/ppt/notesSlides/notesSlide38.xml" ContentType="application/vnd.openxmlformats-officedocument.presentationml.notesSlide+xml"/>
  <Override PartName="/ppt/tags/tag20.xml" ContentType="application/vnd.openxmlformats-officedocument.presentationml.tags+xml"/>
  <Override PartName="/ppt/notesSlides/notesSlide39.xml" ContentType="application/vnd.openxmlformats-officedocument.presentationml.notesSlide+xml"/>
  <Override PartName="/ppt/tags/tag21.xml" ContentType="application/vnd.openxmlformats-officedocument.presentationml.tags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8"/>
    <p:sldMasterId id="2147483696" r:id="rId9"/>
    <p:sldMasterId id="2147483708" r:id="rId10"/>
  </p:sldMasterIdLst>
  <p:notesMasterIdLst>
    <p:notesMasterId r:id="rId51"/>
  </p:notesMasterIdLst>
  <p:sldIdLst>
    <p:sldId id="256" r:id="rId11"/>
    <p:sldId id="257" r:id="rId12"/>
    <p:sldId id="262" r:id="rId13"/>
    <p:sldId id="270" r:id="rId14"/>
    <p:sldId id="421" r:id="rId15"/>
    <p:sldId id="444" r:id="rId16"/>
    <p:sldId id="419" r:id="rId17"/>
    <p:sldId id="420" r:id="rId18"/>
    <p:sldId id="424" r:id="rId19"/>
    <p:sldId id="422" r:id="rId20"/>
    <p:sldId id="423" r:id="rId21"/>
    <p:sldId id="425" r:id="rId22"/>
    <p:sldId id="432" r:id="rId23"/>
    <p:sldId id="433" r:id="rId24"/>
    <p:sldId id="434" r:id="rId25"/>
    <p:sldId id="428" r:id="rId26"/>
    <p:sldId id="435" r:id="rId27"/>
    <p:sldId id="436" r:id="rId28"/>
    <p:sldId id="437" r:id="rId29"/>
    <p:sldId id="438" r:id="rId30"/>
    <p:sldId id="430" r:id="rId31"/>
    <p:sldId id="439" r:id="rId32"/>
    <p:sldId id="431" r:id="rId33"/>
    <p:sldId id="446" r:id="rId34"/>
    <p:sldId id="445" r:id="rId35"/>
    <p:sldId id="440" r:id="rId36"/>
    <p:sldId id="268" r:id="rId37"/>
    <p:sldId id="274" r:id="rId38"/>
    <p:sldId id="386" r:id="rId39"/>
    <p:sldId id="441" r:id="rId40"/>
    <p:sldId id="442" r:id="rId41"/>
    <p:sldId id="394" r:id="rId42"/>
    <p:sldId id="352" r:id="rId43"/>
    <p:sldId id="443" r:id="rId44"/>
    <p:sldId id="338" r:id="rId45"/>
    <p:sldId id="263" r:id="rId46"/>
    <p:sldId id="286" r:id="rId47"/>
    <p:sldId id="396" r:id="rId48"/>
    <p:sldId id="259" r:id="rId49"/>
    <p:sldId id="395" r:id="rId50"/>
  </p:sldIdLst>
  <p:sldSz cx="9144000" cy="6858000" type="screen4x3"/>
  <p:notesSz cx="7010400" cy="9296400"/>
  <p:custDataLst>
    <p:tags r:id="rId5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cho, David Vincent" initials="BDV" lastIdx="2" clrIdx="0"/>
  <p:cmAuthor id="2" name="Heather Antti" initials="HJA" lastIdx="1" clrIdx="1">
    <p:extLst>
      <p:ext uri="{19B8F6BF-5375-455C-9EA6-DF929625EA0E}">
        <p15:presenceInfo xmlns:p15="http://schemas.microsoft.com/office/powerpoint/2012/main" userId="Heather An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4AF"/>
    <a:srgbClr val="005DAA"/>
    <a:srgbClr val="585858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9FD86-8B4A-4009-9649-32ACA2C6BB99}" v="6" dt="2024-04-21T02:39:47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61558" autoAdjust="0"/>
  </p:normalViewPr>
  <p:slideViewPr>
    <p:cSldViewPr snapToGrid="0" snapToObjects="1">
      <p:cViewPr varScale="1">
        <p:scale>
          <a:sx n="62" d="100"/>
          <a:sy n="62" d="100"/>
        </p:scale>
        <p:origin x="24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microsoft.com/office/2015/10/relationships/revisionInfo" Target="revisionInfo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3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Landry" userId="3fb73c06e254b8e9" providerId="LiveId" clId="{0639FD86-8B4A-4009-9649-32ACA2C6BB99}"/>
    <pc:docChg chg="delSld modSld">
      <pc:chgData name="Greg Landry" userId="3fb73c06e254b8e9" providerId="LiveId" clId="{0639FD86-8B4A-4009-9649-32ACA2C6BB99}" dt="2024-04-21T02:41:32.982" v="119" actId="6549"/>
      <pc:docMkLst>
        <pc:docMk/>
      </pc:docMkLst>
      <pc:sldChg chg="modNotesTx">
        <pc:chgData name="Greg Landry" userId="3fb73c06e254b8e9" providerId="LiveId" clId="{0639FD86-8B4A-4009-9649-32ACA2C6BB99}" dt="2024-04-21T02:41:32.982" v="119" actId="6549"/>
        <pc:sldMkLst>
          <pc:docMk/>
          <pc:sldMk cId="0" sldId="256"/>
        </pc:sldMkLst>
      </pc:sldChg>
      <pc:sldChg chg="modNotesTx">
        <pc:chgData name="Greg Landry" userId="3fb73c06e254b8e9" providerId="LiveId" clId="{0639FD86-8B4A-4009-9649-32ACA2C6BB99}" dt="2024-04-21T02:40:28.243" v="44" actId="20577"/>
        <pc:sldMkLst>
          <pc:docMk/>
          <pc:sldMk cId="3984449037" sldId="338"/>
        </pc:sldMkLst>
      </pc:sldChg>
      <pc:sldChg chg="modNotesTx">
        <pc:chgData name="Greg Landry" userId="3fb73c06e254b8e9" providerId="LiveId" clId="{0639FD86-8B4A-4009-9649-32ACA2C6BB99}" dt="2024-04-21T02:40:35.433" v="45" actId="113"/>
        <pc:sldMkLst>
          <pc:docMk/>
          <pc:sldMk cId="701151717" sldId="352"/>
        </pc:sldMkLst>
      </pc:sldChg>
      <pc:sldChg chg="modNotesTx">
        <pc:chgData name="Greg Landry" userId="3fb73c06e254b8e9" providerId="LiveId" clId="{0639FD86-8B4A-4009-9649-32ACA2C6BB99}" dt="2024-04-21T02:40:53.130" v="46" actId="6549"/>
        <pc:sldMkLst>
          <pc:docMk/>
          <pc:sldMk cId="1661751494" sldId="395"/>
        </pc:sldMkLst>
      </pc:sldChg>
      <pc:sldChg chg="modNotesTx">
        <pc:chgData name="Greg Landry" userId="3fb73c06e254b8e9" providerId="LiveId" clId="{0639FD86-8B4A-4009-9649-32ACA2C6BB99}" dt="2024-04-21T02:37:25.270" v="1" actId="6549"/>
        <pc:sldMkLst>
          <pc:docMk/>
          <pc:sldMk cId="1887990300" sldId="444"/>
        </pc:sldMkLst>
      </pc:sldChg>
      <pc:sldChg chg="modNotesTx">
        <pc:chgData name="Greg Landry" userId="3fb73c06e254b8e9" providerId="LiveId" clId="{0639FD86-8B4A-4009-9649-32ACA2C6BB99}" dt="2024-04-21T02:38:41.285" v="5" actId="6549"/>
        <pc:sldMkLst>
          <pc:docMk/>
          <pc:sldMk cId="281219509" sldId="445"/>
        </pc:sldMkLst>
      </pc:sldChg>
      <pc:sldChg chg="del">
        <pc:chgData name="Greg Landry" userId="3fb73c06e254b8e9" providerId="LiveId" clId="{0639FD86-8B4A-4009-9649-32ACA2C6BB99}" dt="2024-04-21T02:39:37.199" v="6"/>
        <pc:sldMkLst>
          <pc:docMk/>
          <pc:sldMk cId="2956580784" sldId="4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71AE1A-D37C-48C9-8E67-BD4D452B8376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0131F5-9BEE-4AA9-BBF9-C87567ED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6200.org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cdb.com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(Session starts Friday at 4:00 p.m., ends at 5:00 p.m.)</a:t>
            </a:r>
          </a:p>
          <a:p>
            <a:r>
              <a:rPr lang="en-US" dirty="0">
                <a:latin typeface="Georgia" panose="02040502050405020303" pitchFamily="18" charset="0"/>
              </a:rPr>
              <a:t>(Survey attendees for interest: District v Global; specific plans)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Can Fund: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Youth Programs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Rotary Youth Exchange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Rotary Youth Leadership Awards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Rotaract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Interact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Friendship Exchange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Vocational Training Teams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Scholarships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Community need assessments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Construction &amp; Renovation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Projects where there are no Rotary clubs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Won’t Cover: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No eligible expenditures before to TRF approves the grant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Receipts required for expenses ≥$75</a:t>
            </a:r>
          </a:p>
          <a:p>
            <a:pPr marL="465887" lvl="1" defTabSz="931774">
              <a:defRPr/>
            </a:pPr>
            <a:r>
              <a:rPr lang="en-US" dirty="0">
                <a:latin typeface="Georgia" panose="02040502050405020303" pitchFamily="18" charset="0"/>
              </a:rPr>
              <a:t>Activities primarily carried out by another organization</a:t>
            </a:r>
          </a:p>
          <a:p>
            <a:pPr marL="465887" lvl="1" defTabSz="931774">
              <a:defRPr/>
            </a:pPr>
            <a:r>
              <a:rPr lang="en-US" dirty="0">
                <a:latin typeface="Georgia" panose="02040502050405020303" pitchFamily="18" charset="0"/>
              </a:rPr>
              <a:t>Administrative overhead of another organization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Fundraising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PR (unless part of project)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Unrestricted cash to a beneficiary or another organization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Travel to National Immunization Day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International travel for someone &lt;18 years 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5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Process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Get 2 members qualified: online at District or RI websites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Enter club’s TRF giving goals in Rotary Club Central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Notify D6200 &amp; R.I. of club TRF Chair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Use your DACdb account to complete the 4 page, online application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Detailed description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Budget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Club contacts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Supporting documents (MOU, Partner MOU,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5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Description: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Must be a Rotary project, not another organization’s project you are funding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Can partner with up to 3 other club(s)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Smaller activities and projects (≤$2,000)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Local or international activities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Consistent with Rotary’s 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3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Select the club(s) involved from the left</a:t>
            </a:r>
          </a:p>
          <a:p>
            <a:r>
              <a:rPr lang="en-US" dirty="0">
                <a:latin typeface="Georgia" panose="02040502050405020303" pitchFamily="18" charset="0"/>
              </a:rPr>
              <a:t>Add them to the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Select the club’s contact person(s) involved from the left</a:t>
            </a:r>
          </a:p>
          <a:p>
            <a:r>
              <a:rPr lang="en-US" dirty="0">
                <a:latin typeface="Georgia" panose="02040502050405020303" pitchFamily="18" charset="0"/>
              </a:rPr>
              <a:t>Add them to the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When will the project start and end?</a:t>
            </a:r>
          </a:p>
          <a:p>
            <a:r>
              <a:rPr lang="en-US" dirty="0">
                <a:latin typeface="Georgia" panose="02040502050405020303" pitchFamily="18" charset="0"/>
              </a:rPr>
              <a:t>Where should the check be 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are you trying to accomplish?</a:t>
            </a:r>
          </a:p>
          <a:p>
            <a:r>
              <a:rPr lang="en-US" dirty="0">
                <a:latin typeface="Georgia" panose="02040502050405020303" pitchFamily="18" charset="0"/>
              </a:rPr>
              <a:t>Where will the project happen?</a:t>
            </a:r>
          </a:p>
          <a:p>
            <a:r>
              <a:rPr lang="en-US" dirty="0">
                <a:latin typeface="Georgia" panose="02040502050405020303" pitchFamily="18" charset="0"/>
              </a:rPr>
              <a:t>How will the community benefit?</a:t>
            </a:r>
          </a:p>
          <a:p>
            <a:r>
              <a:rPr lang="en-US" dirty="0">
                <a:latin typeface="Georgia" panose="02040502050405020303" pitchFamily="18" charset="0"/>
              </a:rPr>
              <a:t>How many people will be helped?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8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will your club members be doing besides writing a check?</a:t>
            </a:r>
          </a:p>
          <a:p>
            <a:r>
              <a:rPr lang="en-US" dirty="0">
                <a:latin typeface="Georgia" panose="02040502050405020303" pitchFamily="18" charset="0"/>
              </a:rPr>
              <a:t>How many of them will be directly involved in the project?</a:t>
            </a:r>
          </a:p>
          <a:p>
            <a:r>
              <a:rPr lang="en-US" dirty="0">
                <a:latin typeface="Georgia" panose="02040502050405020303" pitchFamily="18" charset="0"/>
              </a:rPr>
              <a:t>If the District can’t fully fund the project, how can you adjust? (Is it downwardly scalable?)</a:t>
            </a:r>
          </a:p>
          <a:p>
            <a:r>
              <a:rPr lang="en-US" dirty="0">
                <a:latin typeface="Georgia" panose="02040502050405020303" pitchFamily="18" charset="0"/>
              </a:rPr>
              <a:t>What’s the communication plan if it is an International project?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1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How will you let people know this is a Rotary project? (Publicity)</a:t>
            </a:r>
          </a:p>
          <a:p>
            <a:r>
              <a:rPr lang="en-US" dirty="0">
                <a:latin typeface="Georgia" panose="02040502050405020303" pitchFamily="18" charset="0"/>
              </a:rPr>
              <a:t>Upload Club Memorandum</a:t>
            </a:r>
          </a:p>
          <a:p>
            <a:r>
              <a:rPr lang="en-US" dirty="0">
                <a:latin typeface="Georgia" panose="02040502050405020303" pitchFamily="18" charset="0"/>
              </a:rPr>
              <a:t>If you are cooperating with another organization (school, community center, city, etc.) attach its MOU</a:t>
            </a:r>
          </a:p>
          <a:p>
            <a:r>
              <a:rPr lang="en-US" dirty="0">
                <a:latin typeface="Georgia" panose="02040502050405020303" pitchFamily="18" charset="0"/>
              </a:rPr>
              <a:t>Attach checklist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lnSpc>
                <a:spcPct val="150000"/>
              </a:lnSpc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Understand District Grants</a:t>
            </a:r>
          </a:p>
          <a:p>
            <a:pPr defTabSz="931774" fontAlgn="base">
              <a:lnSpc>
                <a:spcPct val="150000"/>
              </a:lnSpc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Qualify your club to receive grant funds</a:t>
            </a:r>
          </a:p>
          <a:p>
            <a:pPr defTabSz="931774">
              <a:lnSpc>
                <a:spcPct val="150000"/>
              </a:lnSpc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Learn how to apply for a grant</a:t>
            </a:r>
          </a:p>
          <a:p>
            <a:pPr defTabSz="931774">
              <a:defRPr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Differences for Global Grants</a:t>
            </a:r>
          </a:p>
          <a:p>
            <a:pPr defTabSz="931774">
              <a:defRPr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Where to get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42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Certify that you understand the terms &amp; conditions of the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7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Georgia" panose="02040502050405020303" pitchFamily="18" charset="0"/>
              </a:rPr>
              <a:t>After saving the initial Grant</a:t>
            </a:r>
          </a:p>
          <a:p>
            <a:r>
              <a:rPr lang="en-US" dirty="0">
                <a:effectLst/>
                <a:latin typeface="Georgia" panose="02040502050405020303" pitchFamily="18" charset="0"/>
              </a:rPr>
              <a:t>the system will assign the RI Project No (</a:t>
            </a:r>
            <a:r>
              <a:rPr lang="en-US" dirty="0" err="1">
                <a:effectLst/>
                <a:latin typeface="Georgia" panose="02040502050405020303" pitchFamily="18" charset="0"/>
              </a:rPr>
              <a:t>GrantID</a:t>
            </a:r>
            <a:r>
              <a:rPr lang="en-US" dirty="0">
                <a:effectLst/>
                <a:latin typeface="Georgia" panose="02040502050405020303" pitchFamily="18" charset="0"/>
              </a:rPr>
              <a:t>),</a:t>
            </a:r>
          </a:p>
          <a:p>
            <a:r>
              <a:rPr lang="en-US" dirty="0">
                <a:effectLst/>
                <a:latin typeface="Georgia" panose="02040502050405020303" pitchFamily="18" charset="0"/>
              </a:rPr>
              <a:t>and will enable the Budget and Document Tabs</a:t>
            </a:r>
          </a:p>
          <a:p>
            <a:r>
              <a:rPr lang="en-US" dirty="0">
                <a:effectLst/>
                <a:latin typeface="Georgia" panose="02040502050405020303" pitchFamily="18" charset="0"/>
              </a:rPr>
              <a:t>to allow more detailed Budget information and project file data to be entered or uploaded.</a:t>
            </a:r>
          </a:p>
          <a:p>
            <a:endParaRPr lang="en-US" dirty="0">
              <a:effectLst/>
              <a:latin typeface="Georgia" panose="02040502050405020303" pitchFamily="18" charset="0"/>
            </a:endParaRPr>
          </a:p>
          <a:p>
            <a:r>
              <a:rPr lang="en-US" dirty="0">
                <a:effectLst/>
                <a:latin typeface="Georgia" panose="02040502050405020303" pitchFamily="18" charset="0"/>
              </a:rPr>
              <a:t>Budget Summary</a:t>
            </a:r>
          </a:p>
          <a:p>
            <a:pPr lvl="1"/>
            <a:r>
              <a:rPr lang="en-US" dirty="0">
                <a:effectLst/>
                <a:latin typeface="Georgia" panose="02040502050405020303" pitchFamily="18" charset="0"/>
              </a:rPr>
              <a:t>Where the funding is coming from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6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How the funds are being spent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Itemized list of expenses</a:t>
            </a:r>
          </a:p>
          <a:p>
            <a:r>
              <a:rPr lang="en-US" dirty="0">
                <a:latin typeface="Georgia" panose="02040502050405020303" pitchFamily="18" charset="0"/>
              </a:rPr>
              <a:t>Automatically-calculated summary of how the grant is being funded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Application: May 10th (3 more weeks)</a:t>
            </a:r>
          </a:p>
          <a:p>
            <a:r>
              <a:rPr lang="en-US" dirty="0">
                <a:latin typeface="Georgia" panose="02040502050405020303" pitchFamily="18" charset="0"/>
              </a:rPr>
              <a:t>Submission by D6200 to TRF: July 1, 2024</a:t>
            </a:r>
          </a:p>
          <a:p>
            <a:r>
              <a:rPr lang="en-US" dirty="0">
                <a:latin typeface="Georgia" panose="02040502050405020303" pitchFamily="18" charset="0"/>
              </a:rPr>
              <a:t>Receipt of funds: August, 2024</a:t>
            </a:r>
          </a:p>
          <a:p>
            <a:r>
              <a:rPr lang="en-US" dirty="0">
                <a:latin typeface="Georgia" panose="02040502050405020303" pitchFamily="18" charset="0"/>
              </a:rPr>
              <a:t>Reports due: March 3,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5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131F5-9BEE-4AA9-BBF9-C87567ED82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50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In remaining time, cover how Global Grants differ from District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8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Funded in relation to our contributions</a:t>
            </a:r>
          </a:p>
          <a:p>
            <a:r>
              <a:rPr lang="en-US" dirty="0">
                <a:latin typeface="Georgia" panose="02040502050405020303" pitchFamily="18" charset="0"/>
              </a:rPr>
              <a:t>Funds will be deposited to District’s bank or district foundation account</a:t>
            </a:r>
          </a:p>
          <a:p>
            <a:r>
              <a:rPr lang="en-US" dirty="0">
                <a:latin typeface="Georgia" panose="02040502050405020303" pitchFamily="18" charset="0"/>
              </a:rPr>
              <a:t>Can spend up to 50% of District Designated Funds on Global Grants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$57,190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Any carryover from prior years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Longer-term projects</a:t>
            </a:r>
          </a:p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Sustainable outcomes</a:t>
            </a:r>
          </a:p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Larger grant awards - World Fund match available</a:t>
            </a:r>
          </a:p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International partnerships – MUST have an international partner club or district</a:t>
            </a:r>
          </a:p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Provide World Fund match for our DDF</a:t>
            </a:r>
          </a:p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Support one of the areas of focus – MUST fit within one</a:t>
            </a:r>
          </a:p>
          <a:p>
            <a:pPr defTabSz="931774" fontAlgn="base">
              <a:spcAft>
                <a:spcPct val="0"/>
              </a:spcAft>
            </a:pPr>
            <a:endParaRPr lang="en-US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Can fund humanitarian projects, vocational training, Postgraduate studies</a:t>
            </a:r>
          </a:p>
          <a:p>
            <a:pPr defTabSz="931774" fontAlgn="base">
              <a:spcAft>
                <a:spcPct val="0"/>
              </a:spcAft>
            </a:pPr>
            <a:endParaRPr lang="en-US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31774" fontAlgn="base">
              <a:spcAft>
                <a:spcPct val="0"/>
              </a:spcAft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If you want to apply for a Global Grant, please contact me for additional help and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0" baseline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ea typeface="ヒラギノ角ゴ Pro W3" pitchFamily="-84" charset="-128"/>
              </a:rPr>
              <a:t>Global grants must fit into one of these seven areas:</a:t>
            </a:r>
            <a:endParaRPr lang="en-US" b="0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Promoting peace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Fighting disease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Providing clean water, sanitation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Saving mothers &amp; children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Supporting education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Growing local economies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Protecting the Environment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Downloadable materials on each area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Guidelines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Policy statements</a:t>
            </a:r>
          </a:p>
          <a:p>
            <a:pPr>
              <a:defRPr/>
            </a:pPr>
            <a:r>
              <a:rPr lang="en-US" b="0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Tips</a:t>
            </a:r>
          </a:p>
          <a:p>
            <a:pPr>
              <a:defRPr/>
            </a:pPr>
            <a:endParaRPr lang="en-US" b="0" dirty="0">
              <a:solidFill>
                <a:schemeClr val="bg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684" indent="-184684"/>
            <a:r>
              <a:rPr lang="en-US" dirty="0">
                <a:latin typeface="Georgia" pitchFamily="18" charset="0"/>
              </a:rPr>
              <a:t>Rotary clubs (as well as districts) can apply to Rotary for a global grant.</a:t>
            </a:r>
          </a:p>
          <a:p>
            <a:pPr marL="184684" indent="-184684"/>
            <a:r>
              <a:rPr lang="en-US" dirty="0">
                <a:latin typeface="Georgia" pitchFamily="18" charset="0"/>
              </a:rPr>
              <a:t>To be eligible to receive a global grant, a project or activity must</a:t>
            </a:r>
          </a:p>
          <a:p>
            <a:pPr marL="184684" indent="-184684"/>
            <a:r>
              <a:rPr lang="en-US" dirty="0">
                <a:latin typeface="Georgia" pitchFamily="18" charset="0"/>
              </a:rPr>
              <a:t>  Support at least 1 area of focus and meet at least 1 of that area’s goals </a:t>
            </a:r>
          </a:p>
          <a:p>
            <a:pPr marL="184684" indent="-184684"/>
            <a:r>
              <a:rPr lang="en-US" dirty="0">
                <a:latin typeface="Georgia" pitchFamily="18" charset="0"/>
              </a:rPr>
              <a:t>  Be sustainable</a:t>
            </a:r>
          </a:p>
          <a:p>
            <a:pPr marL="184684" indent="-184684"/>
            <a:r>
              <a:rPr lang="en-US" dirty="0">
                <a:latin typeface="Georgia" pitchFamily="18" charset="0"/>
              </a:rPr>
              <a:t>  Involve Rotary clubs in 2 districts &amp; 2 countries (1 in host project country, 1 in another)</a:t>
            </a:r>
          </a:p>
          <a:p>
            <a:pPr marL="184684" indent="-184684"/>
            <a:r>
              <a:rPr lang="en-US" dirty="0">
                <a:latin typeface="Georgia" pitchFamily="18" charset="0"/>
              </a:rPr>
              <a:t>  Have a minimum total budget of $30,000 (including World Fund match)</a:t>
            </a:r>
          </a:p>
          <a:p>
            <a:pPr marL="184684" indent="-184684"/>
            <a:r>
              <a:rPr lang="en-US" dirty="0">
                <a:latin typeface="Georgia" pitchFamily="18" charset="0"/>
              </a:rPr>
              <a:t>The district must confirm that a club is qualified to receive a global grant. </a:t>
            </a:r>
          </a:p>
          <a:p>
            <a:pPr marL="184684" indent="-184684"/>
            <a:endParaRPr lang="en-US" sz="1300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Annual Fund – “checking account” 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World Fund – “savings account”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Polio Fund – spent almost immediately, Gates Foundation match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Disaster Response Fund – club &amp; district grants, can’t specify the disaster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8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Won’t Cover: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Continuously or excessively fund one beneficiary, entity, community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Establish a foundation, trust, long-term interest-bearing bank account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Buy land or buildings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Construct/renovate permanent living, working, manufacturing, structures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Duplicate Peace Center academic programs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Undergraduate scholarships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Require work without pay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Travel to a banned 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96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684" indent="-184684"/>
            <a:r>
              <a:rPr lang="en-US" sz="1300" dirty="0">
                <a:latin typeface="Georgia" pitchFamily="18" charset="0"/>
              </a:rPr>
              <a:t>Applications open throughout the Rotary year</a:t>
            </a:r>
          </a:p>
          <a:p>
            <a:pPr marL="184684" indent="-184684"/>
            <a:r>
              <a:rPr lang="en-US" sz="1300" dirty="0">
                <a:latin typeface="Georgia" pitchFamily="18" charset="0"/>
              </a:rPr>
              <a:t>submitted w/in 12 months of starting online</a:t>
            </a:r>
          </a:p>
          <a:p>
            <a:pPr marL="184684" indent="-184684"/>
            <a:r>
              <a:rPr lang="en-US" sz="1300" dirty="0">
                <a:latin typeface="Georgia" pitchFamily="18" charset="0"/>
              </a:rPr>
              <a:t>completed and approved w/in 6 months of submission</a:t>
            </a:r>
          </a:p>
          <a:p>
            <a:pPr marL="184684" indent="-184684"/>
            <a:r>
              <a:rPr lang="en-US" sz="1300" dirty="0">
                <a:latin typeface="Georgia" pitchFamily="18" charset="0"/>
              </a:rPr>
              <a:t>Payment requirements must be met w/in 6 months of approval</a:t>
            </a:r>
          </a:p>
          <a:p>
            <a:pPr marL="184684" indent="-184684"/>
            <a:r>
              <a:rPr lang="en-US" sz="1300" dirty="0">
                <a:latin typeface="Georgia" pitchFamily="18" charset="0"/>
              </a:rPr>
              <a:t>Implementation must start w/in 12 months of approval</a:t>
            </a:r>
          </a:p>
          <a:p>
            <a:pPr marL="184684" indent="-184684"/>
            <a:r>
              <a:rPr lang="en-US" sz="1300" dirty="0">
                <a:latin typeface="Georgia" pitchFamily="18" charset="0"/>
              </a:rPr>
              <a:t>Annual reporting</a:t>
            </a:r>
          </a:p>
          <a:p>
            <a:pPr marL="184684" indent="-184684"/>
            <a:endParaRPr lang="en-US" sz="1300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44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Successful Projects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Meet community needs, do a needs assessment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Engage all Partners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Start with Project Planning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Have detailed Budgeting</a:t>
            </a:r>
          </a:p>
          <a:p>
            <a:pPr defTabSz="931774" eaLnBrk="0" fontAlgn="base" hangingPunct="0">
              <a:spcAft>
                <a:spcPct val="0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Goal Setting (</a:t>
            </a: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Measurable, Sustainable, Qualitative &amp; Quantitative, Collect baseline data)</a:t>
            </a:r>
            <a:endParaRPr lang="en-US" dirty="0">
              <a:solidFill>
                <a:srgbClr val="585858"/>
              </a:solidFill>
              <a:latin typeface="Georgia" pitchFamily="18" charset="0"/>
            </a:endParaRP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Sustainable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  Address community need, build on its strengths, aligns with its culture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    Encourage local ownership, Provide training, Buy local, Find local funding</a:t>
            </a:r>
          </a:p>
          <a:p>
            <a:pPr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Plan for and measure success</a:t>
            </a:r>
          </a:p>
          <a:p>
            <a:pPr>
              <a:spcAft>
                <a:spcPts val="1223"/>
              </a:spcAft>
            </a:pPr>
            <a:endParaRPr lang="en-US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35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International sponsors of projects are required to provide at least 15% of the total sponsor funding.</a:t>
            </a:r>
          </a:p>
          <a:p>
            <a:pPr marL="184684" indent="-184684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</a:pPr>
            <a:r>
              <a:rPr lang="en-US" sz="1300" dirty="0">
                <a:latin typeface="Georgia" pitchFamily="18" charset="0"/>
              </a:rPr>
              <a:t>Rotarians cannot collect funds from beneficiaries or cooperating organizations in exchange for receiving the grant.</a:t>
            </a:r>
          </a:p>
          <a:p>
            <a:pPr marL="184684" indent="-184684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</a:pPr>
            <a:r>
              <a:rPr lang="en-US" sz="1300" dirty="0">
                <a:latin typeface="Georgia" pitchFamily="18" charset="0"/>
              </a:rPr>
              <a:t>Contributions cannot come from other Rotary grant projects.</a:t>
            </a:r>
          </a:p>
          <a:p>
            <a:pPr marL="184684" indent="-184684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</a:pPr>
            <a:r>
              <a:rPr lang="en-US" sz="1300" dirty="0">
                <a:latin typeface="Georgia" pitchFamily="18" charset="0"/>
              </a:rPr>
              <a:t>Detailed record-keeping and financial reports (receipts)</a:t>
            </a:r>
          </a:p>
          <a:p>
            <a:pPr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</a:pPr>
            <a:endParaRPr lang="en-US" sz="1300" dirty="0">
              <a:latin typeface="Georgia" pitchFamily="18" charset="0"/>
            </a:endParaRPr>
          </a:p>
          <a:p>
            <a:pPr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</a:pPr>
            <a:r>
              <a:rPr lang="en-US" sz="1300" b="1" dirty="0">
                <a:latin typeface="Georgia" pitchFamily="18" charset="0"/>
              </a:rPr>
              <a:t>(If time allows) Discussion questions:</a:t>
            </a:r>
          </a:p>
          <a:p>
            <a:pPr marL="184684" indent="-184684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</a:pPr>
            <a:r>
              <a:rPr lang="en-US" sz="1300" dirty="0">
                <a:latin typeface="Georgia" pitchFamily="18" charset="0"/>
              </a:rPr>
              <a:t>How do you motivate donors to financially support TRF?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7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Funding Sources (Use the Global Grant Calculator)</a:t>
            </a:r>
          </a:p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DDF - 80% match by World Fund</a:t>
            </a:r>
          </a:p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Cash – no match, 5% deducted to offset processing/administrative costs</a:t>
            </a:r>
          </a:p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Directed Gifts</a:t>
            </a:r>
          </a:p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≮ 15% must come from the International partner, outside the project country</a:t>
            </a:r>
          </a:p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$30,000 minimum</a:t>
            </a:r>
          </a:p>
          <a:p>
            <a:pPr marL="184684" indent="-184684" defTabSz="984978">
              <a:spcBef>
                <a:spcPts val="323"/>
              </a:spcBef>
              <a:spcAft>
                <a:spcPts val="323"/>
              </a:spcAft>
              <a:buSzPts val="1400"/>
              <a:tabLst>
                <a:tab pos="689485" algn="l"/>
              </a:tabLst>
              <a:defRPr/>
            </a:pPr>
            <a:r>
              <a:rPr lang="en-US" sz="1300" dirty="0">
                <a:latin typeface="Georgia" pitchFamily="18" charset="0"/>
              </a:rPr>
              <a:t>$400,000 maximum World Fund match (match is not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15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684" indent="-184684" defTabSz="984978">
              <a:spcBef>
                <a:spcPts val="1293"/>
              </a:spcBef>
              <a:defRPr/>
            </a:pPr>
            <a:r>
              <a:rPr lang="en-US" sz="1300" dirty="0">
                <a:latin typeface="Georgia" pitchFamily="18" charset="0"/>
              </a:rPr>
              <a:t>A way to do larger projects your club can’t do on their own</a:t>
            </a:r>
          </a:p>
          <a:p>
            <a:pPr marL="184684" indent="-184684">
              <a:spcBef>
                <a:spcPts val="1293"/>
              </a:spcBef>
            </a:pPr>
            <a:r>
              <a:rPr lang="en-US" sz="1300" dirty="0">
                <a:latin typeface="Georgia" pitchFamily="18" charset="0"/>
              </a:rPr>
              <a:t>Can include other clubs, districts, The Rotary Foundation, or non-Rotary organizations</a:t>
            </a:r>
          </a:p>
          <a:p>
            <a:pPr>
              <a:spcBef>
                <a:spcPts val="1293"/>
              </a:spcBef>
            </a:pPr>
            <a:endParaRPr lang="en-US" sz="1300" dirty="0">
              <a:latin typeface="Georgia" pitchFamily="18" charset="0"/>
            </a:endParaRPr>
          </a:p>
          <a:p>
            <a:pPr>
              <a:spcBef>
                <a:spcPts val="1293"/>
              </a:spcBef>
            </a:pPr>
            <a:r>
              <a:rPr lang="en-US" sz="1300" b="1" dirty="0">
                <a:latin typeface="Georgia" pitchFamily="18" charset="0"/>
              </a:rPr>
              <a:t>(If time allows) Discussion questions:</a:t>
            </a:r>
          </a:p>
          <a:p>
            <a:pPr marL="184684" indent="-184684">
              <a:spcBef>
                <a:spcPts val="1293"/>
              </a:spcBef>
            </a:pPr>
            <a:r>
              <a:rPr lang="en-US" sz="1300" dirty="0">
                <a:latin typeface="Georgia" pitchFamily="18" charset="0"/>
              </a:rPr>
              <a:t>What methods have you used to find project partners? </a:t>
            </a:r>
          </a:p>
          <a:p>
            <a:pPr marL="184684" indent="-184684">
              <a:spcBef>
                <a:spcPts val="1293"/>
              </a:spcBef>
            </a:pPr>
            <a:r>
              <a:rPr lang="en-US" sz="1300" dirty="0">
                <a:latin typeface="Georgia" pitchFamily="18" charset="0"/>
              </a:rPr>
              <a:t>What communication strategies worked well for maintaining communication with project partners?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148C-4E1D-4E94-B839-C988F3D91C1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7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On </a:t>
            </a:r>
            <a:r>
              <a:rPr lang="en-US" dirty="0">
                <a:solidFill>
                  <a:srgbClr val="585858"/>
                </a:solidFill>
                <a:latin typeface="Georgia" pitchFamily="18" charset="0"/>
                <a:hlinkClick r:id="rId3"/>
              </a:rPr>
              <a:t>www.Rotary.org</a:t>
            </a:r>
            <a:endParaRPr lang="en-US" dirty="0">
              <a:solidFill>
                <a:srgbClr val="585858"/>
              </a:solidFill>
              <a:latin typeface="Georgia" pitchFamily="18" charset="0"/>
            </a:endParaRP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Learning Center TRF materials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Online Grant Management Seminar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Online Club Qualification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Resources &amp; Reference materials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Global Grant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On </a:t>
            </a:r>
            <a:r>
              <a:rPr lang="en-US" dirty="0">
                <a:solidFill>
                  <a:srgbClr val="585858"/>
                </a:solidFill>
                <a:latin typeface="Georgia" pitchFamily="18" charset="0"/>
                <a:hlinkClick r:id="rId3"/>
              </a:rPr>
              <a:t>www.Rotary6200.org</a:t>
            </a:r>
            <a:endParaRPr lang="en-US" dirty="0">
              <a:solidFill>
                <a:srgbClr val="585858"/>
              </a:solidFill>
              <a:latin typeface="Georgia" pitchFamily="18" charset="0"/>
            </a:endParaRP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Online Grant Management Seminar</a:t>
            </a:r>
          </a:p>
          <a:p>
            <a:pPr marL="698830" lvl="1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Videos</a:t>
            </a:r>
          </a:p>
          <a:p>
            <a:pPr marL="698830" lvl="1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Slides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Forms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Resources &amp; Reference 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8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On </a:t>
            </a:r>
            <a:r>
              <a:rPr lang="en-US" dirty="0">
                <a:solidFill>
                  <a:srgbClr val="585858"/>
                </a:solidFill>
                <a:latin typeface="Georgia" pitchFamily="18" charset="0"/>
                <a:hlinkClick r:id="rId3"/>
              </a:rPr>
              <a:t>www.dacdb.com</a:t>
            </a:r>
            <a:endParaRPr lang="en-US" dirty="0">
              <a:solidFill>
                <a:srgbClr val="585858"/>
              </a:solidFill>
              <a:latin typeface="Georgia" pitchFamily="18" charset="0"/>
            </a:endParaRP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Select Club Grants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Select Club Grants view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Make New Club Grant Request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Complete application</a:t>
            </a:r>
          </a:p>
          <a:p>
            <a:pPr marL="291179">
              <a:spcBef>
                <a:spcPct val="20000"/>
              </a:spcBef>
              <a:spcAft>
                <a:spcPts val="1223"/>
              </a:spcAft>
            </a:pPr>
            <a:r>
              <a:rPr lang="en-US" dirty="0">
                <a:solidFill>
                  <a:srgbClr val="585858"/>
                </a:solidFill>
                <a:latin typeface="Georgia" pitchFamily="18" charset="0"/>
              </a:rPr>
              <a:t>Upload supporting documents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1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Donations to annual &amp; permanent funds can return to our District and your clubs</a:t>
            </a:r>
          </a:p>
          <a:p>
            <a:r>
              <a:rPr lang="en-US" dirty="0">
                <a:latin typeface="Georgia" panose="02040502050405020303" pitchFamily="18" charset="0"/>
              </a:rPr>
              <a:t>Donations to Annual Fund are held for 3 years to cover administrative overhead</a:t>
            </a:r>
          </a:p>
          <a:p>
            <a:r>
              <a:rPr lang="en-US" dirty="0">
                <a:latin typeface="Georgia" panose="02040502050405020303" pitchFamily="18" charset="0"/>
              </a:rPr>
              <a:t>About half of Annual Fund donations and the interest on Permanent Fund donations become DDF</a:t>
            </a:r>
          </a:p>
          <a:p>
            <a:r>
              <a:rPr lang="en-US" dirty="0">
                <a:latin typeface="Georgia" panose="02040502050405020303" pitchFamily="18" charset="0"/>
              </a:rPr>
              <a:t>District Designated Funds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Funds your District Grants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Funds your Global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Donations are made to one of four funds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Annual &amp; Permanent Fund donations go into SHARE system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Come out into DDF and World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District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Funded in relation to our contributions</a:t>
            </a:r>
          </a:p>
          <a:p>
            <a:r>
              <a:rPr lang="en-US" dirty="0">
                <a:latin typeface="Georgia" panose="02040502050405020303" pitchFamily="18" charset="0"/>
              </a:rPr>
              <a:t>1 grant/year/district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TRF won’t release district’s 1 annual grant until prior year’s grant is closed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Funds will be deposited to District’s bank or district foundation account</a:t>
            </a:r>
          </a:p>
          <a:p>
            <a:r>
              <a:rPr lang="en-US" dirty="0">
                <a:latin typeface="Georgia" panose="02040502050405020303" pitchFamily="18" charset="0"/>
              </a:rPr>
              <a:t>Can spend up to 50% of District Designated Funds on District Grants</a:t>
            </a:r>
          </a:p>
          <a:p>
            <a:r>
              <a:rPr lang="en-US" dirty="0">
                <a:latin typeface="Georgia" panose="02040502050405020303" pitchFamily="18" charset="0"/>
              </a:rPr>
              <a:t>Can budget for contingencies &amp; grant-related administrative expenses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8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Can spend up to 50% of District Designated Funds on District Grants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2021-2022 donations: $240,801.61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2024-2025 District Designated Funds: $114,381 (47.5%, 47.5% to World Fund)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2024-25 D6200 District Grant: $57,190 (50% of D6200’s DDF)</a:t>
            </a:r>
          </a:p>
          <a:p>
            <a:r>
              <a:rPr lang="en-US" dirty="0">
                <a:latin typeface="Georgia" panose="02040502050405020303" pitchFamily="18" charset="0"/>
              </a:rPr>
              <a:t>Can budget up to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20% for contingencies ($11,438)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3% for grant-related administrative expenses ($1,716)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2024-2025 Club Grants: $44,036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5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Require: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Active Rotarian participation in the project\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Current on dues &amp; reports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Compliance with branding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Approval required for all changes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Project completion w/in 24 months of receipt of funds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Final reports w/in 12 months of payment or 2 months of last expense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Use of District Grant funds must be reported to member clubs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131F5-9BEE-4AA9-BBF9-C87567ED82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Polling Question" type="titleOnly" preserve="1">
  <p:cSld name="Interactive Voting Poll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D0D4-1E2E-4610-B24A-3B17050F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>
            <a:extLst>
              <a:ext uri="{FF2B5EF4-FFF2-40B4-BE49-F238E27FC236}">
                <a16:creationId xmlns:a16="http://schemas.microsoft.com/office/drawing/2014/main" id="{D6CA52AA-FD49-4A94-AE32-D902A1FAA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843088"/>
            <a:ext cx="7886700" cy="685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>
            <a:extLst>
              <a:ext uri="{FF2B5EF4-FFF2-40B4-BE49-F238E27FC236}">
                <a16:creationId xmlns:a16="http://schemas.microsoft.com/office/drawing/2014/main" id="{918578F7-DAEA-4BE2-A0F8-462FAC33E5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81288"/>
            <a:ext cx="7886700" cy="356711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1pPr>
            <a:lvl2pPr marL="9715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2pPr>
            <a:lvl3pPr marL="13716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3pPr>
            <a:lvl4pPr marL="18288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4pPr>
            <a:lvl5pPr marL="22860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</p:spTree>
    <p:extLst>
      <p:ext uri="{BB962C8B-B14F-4D97-AF65-F5344CB8AC3E}">
        <p14:creationId xmlns:p14="http://schemas.microsoft.com/office/powerpoint/2010/main" val="77919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Clock Shape" type="titleOnly" preserve="1">
  <p:cSld name="Interactive Voting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659C-DA2F-4245-AA91-656DA0D6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 hidden="1">
            <a:extLst>
              <a:ext uri="{FF2B5EF4-FFF2-40B4-BE49-F238E27FC236}">
                <a16:creationId xmlns:a16="http://schemas.microsoft.com/office/drawing/2014/main" id="{840477B2-17CA-4DF2-8D28-F9C49FD7C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191500" y="5905500"/>
            <a:ext cx="635000" cy="635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895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Question And Chart" type="titleOnly" preserve="1">
  <p:cSld name="Interactive Voting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BDBA-3845-4E43-A3CC-141BD616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>
            <a:extLst>
              <a:ext uri="{FF2B5EF4-FFF2-40B4-BE49-F238E27FC236}">
                <a16:creationId xmlns:a16="http://schemas.microsoft.com/office/drawing/2014/main" id="{626ECF61-844E-4C4D-A0A7-F77E39778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843088"/>
            <a:ext cx="7886700" cy="6858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>
            <a:extLst>
              <a:ext uri="{FF2B5EF4-FFF2-40B4-BE49-F238E27FC236}">
                <a16:creationId xmlns:a16="http://schemas.microsoft.com/office/drawing/2014/main" id="{F4F5AEB1-5500-43FE-9780-231B8579B0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81288"/>
            <a:ext cx="3786188" cy="356711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1pPr>
            <a:lvl2pPr marL="971550" indent="-514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2pPr>
            <a:lvl3pPr marL="13716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3pPr>
            <a:lvl4pPr marL="18288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4pPr>
            <a:lvl5pPr marL="22860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>
            <a:extLst>
              <a:ext uri="{FF2B5EF4-FFF2-40B4-BE49-F238E27FC236}">
                <a16:creationId xmlns:a16="http://schemas.microsoft.com/office/drawing/2014/main" id="{7CA97B65-56E9-4239-9B38-49C9F0DFEEC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29163" y="2681288"/>
            <a:ext cx="3786188" cy="3567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8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09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cc.rotary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dacdb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hyperlink" Target="https://my-cms.rotary.org/en/document/global-grant-calculator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35.xml"/><Relationship Id="rId7" Type="http://schemas.openxmlformats.org/officeDocument/2006/relationships/hyperlink" Target="https://my.rotary.org/en/exchange-ideas/project-fairs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hyperlink" Target="http://www.rotary.org/" TargetMode="External"/><Relationship Id="rId5" Type="http://schemas.openxmlformats.org/officeDocument/2006/relationships/hyperlink" Target="http://www.matchinggrants.org/" TargetMode="External"/><Relationship Id="rId4" Type="http://schemas.openxmlformats.org/officeDocument/2006/relationships/hyperlink" Target="https://map.rotary.org/en/project/pages/project_showcase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5" Type="http://schemas.openxmlformats.org/officeDocument/2006/relationships/hyperlink" Target="https://learn.rotary.org/" TargetMode="External"/><Relationship Id="rId4" Type="http://schemas.openxmlformats.org/officeDocument/2006/relationships/hyperlink" Target="http://www.rotary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hyperlink" Target="http://www.rotary6200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25.jpg"/><Relationship Id="rId4" Type="http://schemas.openxmlformats.org/officeDocument/2006/relationships/hyperlink" Target="http://www.dacdb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hyperlink" Target="mailto:GregLandry@Outlook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2834" y="1130915"/>
            <a:ext cx="4973637" cy="29980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GRANT </a:t>
            </a:r>
          </a:p>
          <a:p>
            <a:pPr algn="l"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CERTIFICATION</a:t>
            </a:r>
          </a:p>
          <a:p>
            <a:pPr algn="l"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TRAINING</a:t>
            </a:r>
          </a:p>
          <a:p>
            <a:pPr algn="l">
              <a:defRPr/>
            </a:pP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372834" y="4396033"/>
            <a:ext cx="4789715" cy="11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District 6200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April 19, 2024</a:t>
            </a:r>
          </a:p>
          <a:p>
            <a:pPr lvl="0" eaLnBrk="1" hangingPunct="1">
              <a:lnSpc>
                <a:spcPct val="90000"/>
              </a:lnSpc>
            </a:pPr>
            <a:endParaRPr lang="en-US" sz="36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GRANTS CAN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A6FFC-365D-F5CD-F8BB-F4DA5AFA12D8}"/>
              </a:ext>
            </a:extLst>
          </p:cNvPr>
          <p:cNvSpPr txBox="1"/>
          <p:nvPr/>
        </p:nvSpPr>
        <p:spPr>
          <a:xfrm>
            <a:off x="188912" y="1443990"/>
            <a:ext cx="8116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Youth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Rotary Youth Exchange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Rotary Youth Leadership Awards (RYLA)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Rotaract and Interact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Friendship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Vocational Training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Scholarships paid to the school, not the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Community need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Construction &amp; Renovation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Projects where there are no Rotary clubs</a:t>
            </a:r>
          </a:p>
        </p:txBody>
      </p:sp>
    </p:spTree>
    <p:extLst>
      <p:ext uri="{BB962C8B-B14F-4D97-AF65-F5344CB8AC3E}">
        <p14:creationId xmlns:p14="http://schemas.microsoft.com/office/powerpoint/2010/main" val="134169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GRANTS WON’T COVER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39A97-C57F-3340-D2E7-4C1319988CA0}"/>
              </a:ext>
            </a:extLst>
          </p:cNvPr>
          <p:cNvSpPr txBox="1"/>
          <p:nvPr/>
        </p:nvSpPr>
        <p:spPr>
          <a:xfrm>
            <a:off x="188912" y="1443990"/>
            <a:ext cx="84180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Expenses incurred prior to TRF approving the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Expenses ≥$75 without receipts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Activities primarily carried out by another organization or administrative overhead of another organization or simply “handing a check” to another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Fundraising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Public Relations (unless part of your project)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Unrestricted cash to a beneficiary/other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Travel to National Immunization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Georgia" panose="02040502050405020303" pitchFamily="18" charset="0"/>
              </a:rPr>
              <a:t>International travel for someone &lt;18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4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6200 GRANT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39A97-C57F-3340-D2E7-4C1319988CA0}"/>
              </a:ext>
            </a:extLst>
          </p:cNvPr>
          <p:cNvSpPr txBox="1"/>
          <p:nvPr/>
        </p:nvSpPr>
        <p:spPr>
          <a:xfrm>
            <a:off x="188912" y="1443990"/>
            <a:ext cx="84180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Two qualified club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Enter goals in </a:t>
            </a:r>
            <a:r>
              <a:rPr lang="en-US" sz="3200" dirty="0">
                <a:latin typeface="Georgia" panose="02040502050405020303" pitchFamily="18" charset="0"/>
                <a:hlinkClick r:id="rId3"/>
              </a:rPr>
              <a:t>Rotary Club Central</a:t>
            </a:r>
            <a:endParaRPr lang="en-US" sz="3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Notify District &amp; R.I. of Foundation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Complete application in </a:t>
            </a:r>
            <a:r>
              <a:rPr lang="en-US" sz="3200" dirty="0">
                <a:latin typeface="Georgia" panose="02040502050405020303" pitchFamily="18" charset="0"/>
                <a:hlinkClick r:id="rId4"/>
              </a:rPr>
              <a:t>DACdb</a:t>
            </a:r>
            <a:endParaRPr lang="en-US" sz="32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Detailed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Club contacts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Attach supporting documents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D46B0F7C-8EA9-FA06-A3CA-85E6D660E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633" y="3456417"/>
            <a:ext cx="1123048" cy="137732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9858A11-AE3E-0835-2F91-17177196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210" y="3120122"/>
            <a:ext cx="2249290" cy="25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- DETAILS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066403-EF0B-BE77-47E1-F987589B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" y="1436914"/>
            <a:ext cx="7659585" cy="54210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0D8AC8-8451-04E3-1A37-C72806F429F5}"/>
              </a:ext>
            </a:extLst>
          </p:cNvPr>
          <p:cNvSpPr/>
          <p:nvPr/>
        </p:nvSpPr>
        <p:spPr>
          <a:xfrm>
            <a:off x="321293" y="2061029"/>
            <a:ext cx="696686" cy="540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– CLUB(S)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A537977-631A-496D-9C3F-2C8746C6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" y="1411014"/>
            <a:ext cx="8764588" cy="40359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A951667-3A16-B027-55FB-3BE3A87D8402}"/>
              </a:ext>
            </a:extLst>
          </p:cNvPr>
          <p:cNvSpPr/>
          <p:nvPr/>
        </p:nvSpPr>
        <p:spPr>
          <a:xfrm>
            <a:off x="887350" y="2331356"/>
            <a:ext cx="1130136" cy="540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3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– CONTACTS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CC571B-9201-1DD4-2E6E-DFF36F3E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2" y="1427385"/>
            <a:ext cx="8574088" cy="3771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CE4F563-F449-9986-778F-5960BF87EF09}"/>
              </a:ext>
            </a:extLst>
          </p:cNvPr>
          <p:cNvSpPr/>
          <p:nvPr/>
        </p:nvSpPr>
        <p:spPr>
          <a:xfrm>
            <a:off x="2193636" y="2331356"/>
            <a:ext cx="696686" cy="540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– TIMEFRAME, PAYMENT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0E06DF4-FADC-E627-1CAB-DC190588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3" y="1440468"/>
            <a:ext cx="7315190" cy="50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3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– DETAILS</a:t>
            </a:r>
          </a:p>
        </p:txBody>
      </p:sp>
      <p:pic>
        <p:nvPicPr>
          <p:cNvPr id="7" name="Picture 6" descr="A screenshot of a project definition&#10;&#10;Description automatically generated">
            <a:extLst>
              <a:ext uri="{FF2B5EF4-FFF2-40B4-BE49-F238E27FC236}">
                <a16:creationId xmlns:a16="http://schemas.microsoft.com/office/drawing/2014/main" id="{8CEE5846-A2C7-3527-FE4C-A59BE8D13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81" y="1375039"/>
            <a:ext cx="7694590" cy="76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5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– DETAILS</a:t>
            </a:r>
          </a:p>
        </p:txBody>
      </p:sp>
      <p:pic>
        <p:nvPicPr>
          <p:cNvPr id="4" name="Picture 3" descr="A screenshot of a project&#10;&#10;Description automatically generated">
            <a:extLst>
              <a:ext uri="{FF2B5EF4-FFF2-40B4-BE49-F238E27FC236}">
                <a16:creationId xmlns:a16="http://schemas.microsoft.com/office/drawing/2014/main" id="{D09F4BF8-4844-37C9-7F50-1F280BD94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" y="1412475"/>
            <a:ext cx="6630325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– PUBLICITY, ATTACHMENTS, PARTNERS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D0F4D8-3A65-9D50-F16E-C0A2D684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" y="1464432"/>
            <a:ext cx="7336907" cy="45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14905" y="1519238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50838" lvl="0" indent="-350838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Understand District Grants</a:t>
            </a:r>
          </a:p>
          <a:p>
            <a:pPr marL="350838" lvl="0" indent="-350838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Qualify your club to receive grant funds</a:t>
            </a:r>
          </a:p>
          <a:p>
            <a:pPr marL="350838" indent="-350838" defTabSz="914400">
              <a:lnSpc>
                <a:spcPct val="150000"/>
              </a:lnSpc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Learn how to apply for a grant</a:t>
            </a:r>
          </a:p>
          <a:p>
            <a:pPr marL="350838" indent="-350838" defTabSz="914400">
              <a:lnSpc>
                <a:spcPct val="150000"/>
              </a:lnSpc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Differences for Global Grants</a:t>
            </a:r>
          </a:p>
          <a:p>
            <a:pPr marL="350838" indent="-350838" defTabSz="914400">
              <a:lnSpc>
                <a:spcPct val="150000"/>
              </a:lnSpc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How to find additional resources and get help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LEARNING OBJECTIVES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5EBDF8F9-3C0D-ACE4-E2DF-64AF0DF4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" y="1455529"/>
            <a:ext cx="8862829" cy="3929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– AGREEMENTS</a:t>
            </a:r>
          </a:p>
        </p:txBody>
      </p:sp>
    </p:spTree>
    <p:extLst>
      <p:ext uri="{BB962C8B-B14F-4D97-AF65-F5344CB8AC3E}">
        <p14:creationId xmlns:p14="http://schemas.microsoft.com/office/powerpoint/2010/main" val="274449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- BUDGET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B6B980E-F3F5-E68F-DDC7-4D48F1424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" y="1532014"/>
            <a:ext cx="8599487" cy="30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GRANT APPLICATION - BUDGET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5C8705C-6E30-2704-EFA7-3E2D1F54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504202"/>
            <a:ext cx="8763000" cy="42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3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6200 GRANT 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42633-E3D4-56D6-321A-6D21A78CABDC}"/>
              </a:ext>
            </a:extLst>
          </p:cNvPr>
          <p:cNvSpPr txBox="1"/>
          <p:nvPr/>
        </p:nvSpPr>
        <p:spPr>
          <a:xfrm>
            <a:off x="188913" y="1480457"/>
            <a:ext cx="86105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Application: May 10th (3 more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Submission by D6200 to TRF: July 1st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Receipt of funds: August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Reports due: March 3,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6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928" y="2346367"/>
            <a:ext cx="7860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230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EE6BFE-8959-3645-C0BA-AA13431D3873}"/>
              </a:ext>
            </a:extLst>
          </p:cNvPr>
          <p:cNvSpPr/>
          <p:nvPr/>
        </p:nvSpPr>
        <p:spPr>
          <a:xfrm>
            <a:off x="-159657" y="2628900"/>
            <a:ext cx="9448800" cy="160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94B7ED-E424-D09A-199E-F9D4E30BC99D}"/>
              </a:ext>
            </a:extLst>
          </p:cNvPr>
          <p:cNvSpPr txBox="1">
            <a:spLocks/>
          </p:cNvSpPr>
          <p:nvPr/>
        </p:nvSpPr>
        <p:spPr bwMode="auto">
          <a:xfrm>
            <a:off x="225992" y="2991643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GLOBAL GRANTS</a:t>
            </a:r>
          </a:p>
        </p:txBody>
      </p:sp>
    </p:spTree>
    <p:extLst>
      <p:ext uri="{BB962C8B-B14F-4D97-AF65-F5344CB8AC3E}">
        <p14:creationId xmlns:p14="http://schemas.microsoft.com/office/powerpoint/2010/main" val="281219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GLOBAL GRANTS FROM THE ROTARY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C8153-7B2D-376A-D6E1-3BECAC62A931}"/>
              </a:ext>
            </a:extLst>
          </p:cNvPr>
          <p:cNvSpPr txBox="1"/>
          <p:nvPr/>
        </p:nvSpPr>
        <p:spPr>
          <a:xfrm>
            <a:off x="268083" y="1435165"/>
            <a:ext cx="83776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other half of our District Designated Funds</a:t>
            </a: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 will receive: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2021-2022 donations from D6200: $240,802</a:t>
            </a:r>
            <a:endParaRPr lang="en-US" sz="2800" kern="10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2024-2025 DDF: $114,381</a:t>
            </a:r>
            <a:endParaRPr lang="en-US" sz="2800" kern="10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2024-25 Global Grants: $57,190</a:t>
            </a: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00000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F497C12-02AF-D45C-21A9-DF6ED6BAC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86" y="4106725"/>
            <a:ext cx="2963242" cy="1116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E9E5CA-32CF-42A8-D8F7-014DE22081E9}"/>
              </a:ext>
            </a:extLst>
          </p:cNvPr>
          <p:cNvCxnSpPr/>
          <p:nvPr/>
        </p:nvCxnSpPr>
        <p:spPr>
          <a:xfrm>
            <a:off x="5284128" y="4106725"/>
            <a:ext cx="0" cy="111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4FF0E0-7873-A70F-BFD5-F0F41F41D7D6}"/>
              </a:ext>
            </a:extLst>
          </p:cNvPr>
          <p:cNvSpPr txBox="1"/>
          <p:nvPr/>
        </p:nvSpPr>
        <p:spPr>
          <a:xfrm>
            <a:off x="5398429" y="4025563"/>
            <a:ext cx="20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A64AF"/>
                </a:solidFill>
                <a:latin typeface="+mj-lt"/>
              </a:rPr>
              <a:t>Global</a:t>
            </a:r>
          </a:p>
          <a:p>
            <a:r>
              <a:rPr lang="en-US" sz="4000" dirty="0">
                <a:solidFill>
                  <a:srgbClr val="0A64AF"/>
                </a:solidFill>
                <a:latin typeface="+mj-lt"/>
              </a:rPr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34511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50838" indent="-350838" defTabSz="914400" fontAlgn="base">
              <a:spcAft>
                <a:spcPct val="0"/>
              </a:spcAft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Longer-term projects</a:t>
            </a:r>
          </a:p>
          <a:p>
            <a:pPr marL="350838" indent="-350838" defTabSz="914400" fontAlgn="base">
              <a:spcAft>
                <a:spcPct val="0"/>
              </a:spcAft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Sustainable outcomes</a:t>
            </a:r>
          </a:p>
          <a:p>
            <a:pPr marL="350838" indent="-350838" defTabSz="914400" fontAlgn="base">
              <a:spcAft>
                <a:spcPct val="0"/>
              </a:spcAft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Larger grant awards</a:t>
            </a:r>
          </a:p>
          <a:p>
            <a:pPr marL="350838" indent="-350838" defTabSz="914400" fontAlgn="base">
              <a:spcAft>
                <a:spcPct val="0"/>
              </a:spcAft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International partners</a:t>
            </a:r>
          </a:p>
          <a:p>
            <a:pPr marL="1093788" lvl="1" indent="-350838" defTabSz="914400"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Host (where the project happens)</a:t>
            </a:r>
          </a:p>
          <a:p>
            <a:pPr marL="1093788" lvl="1" indent="-350838" defTabSz="914400"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International</a:t>
            </a:r>
          </a:p>
          <a:p>
            <a:pPr marL="350838" indent="-350838" defTabSz="914400" fontAlgn="base">
              <a:spcAft>
                <a:spcPct val="0"/>
              </a:spcAft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Provide World Fund match</a:t>
            </a:r>
          </a:p>
          <a:p>
            <a:pPr marL="350838" indent="-350838" defTabSz="914400" fontAlgn="base">
              <a:spcAft>
                <a:spcPct val="0"/>
              </a:spcAft>
              <a:buFontTx/>
              <a:buChar char="•"/>
            </a:pPr>
            <a:r>
              <a:rPr lang="en-US" sz="36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Support the Seven Areas of Focus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GLOBAL GRANTS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24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ROTARY FOUNDATION FUNDING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	Seven Areas of Focus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964E4B1-CB74-459C-82DE-FEFFECEE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35" y="1216817"/>
            <a:ext cx="8448541" cy="5270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42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4703" y="1518469"/>
            <a:ext cx="8278322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Meet the goals of an area of focus 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Be sustainable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Involve Rotary clubs in two districts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Minimum total budget of $30,000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District confirms club is qualified</a:t>
            </a:r>
            <a:endParaRPr lang="en-US" sz="1000" kern="0" dirty="0">
              <a:solidFill>
                <a:srgbClr val="002060"/>
              </a:solidFill>
              <a:latin typeface="Georgia" pitchFamily="18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426128"/>
            <a:ext cx="8763917" cy="67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>
                <a:solidFill>
                  <a:prstClr val="white"/>
                </a:solidFill>
              </a:rPr>
              <a:t>QUALIFYING FOR GLOBAL GRANTS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26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Annual Fund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World Fund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Polio Fund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Disaster Response Fund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ROTARY FOUNDATION FUNDING -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	FOUR DIFFERENT FUNDS</a:t>
            </a:r>
          </a:p>
        </p:txBody>
      </p:sp>
      <p:pic>
        <p:nvPicPr>
          <p:cNvPr id="2" name="Picture 1" descr="APF_color">
            <a:extLst>
              <a:ext uri="{FF2B5EF4-FFF2-40B4-BE49-F238E27FC236}">
                <a16:creationId xmlns:a16="http://schemas.microsoft.com/office/drawing/2014/main" id="{7B374AC6-B4D4-F27E-816C-DE0D6EBA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618" t="4016" r="2618" b="2678"/>
          <a:stretch>
            <a:fillRect/>
          </a:stretch>
        </p:blipFill>
        <p:spPr bwMode="auto">
          <a:xfrm>
            <a:off x="4638165" y="1403272"/>
            <a:ext cx="1428750" cy="7322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 descr="PF_color">
            <a:extLst>
              <a:ext uri="{FF2B5EF4-FFF2-40B4-BE49-F238E27FC236}">
                <a16:creationId xmlns:a16="http://schemas.microsoft.com/office/drawing/2014/main" id="{94D0EA02-035C-5C2A-BEF8-587C5E46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470" t="5305" r="2602" b="2652"/>
          <a:stretch>
            <a:fillRect/>
          </a:stretch>
        </p:blipFill>
        <p:spPr bwMode="auto">
          <a:xfrm>
            <a:off x="4638165" y="2431615"/>
            <a:ext cx="1428750" cy="7075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 descr="A red sign with white text&#10;&#10;Description automatically generated">
            <a:extLst>
              <a:ext uri="{FF2B5EF4-FFF2-40B4-BE49-F238E27FC236}">
                <a16:creationId xmlns:a16="http://schemas.microsoft.com/office/drawing/2014/main" id="{E51F4D85-9F1F-45FD-1CBB-C22E51D8F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420" y="4820695"/>
            <a:ext cx="1828800" cy="634033"/>
          </a:xfrm>
          <a:prstGeom prst="rect">
            <a:avLst/>
          </a:prstGeom>
        </p:spPr>
      </p:pic>
      <p:pic>
        <p:nvPicPr>
          <p:cNvPr id="5" name="Picture 4" descr="End Polio Now">
            <a:extLst>
              <a:ext uri="{FF2B5EF4-FFF2-40B4-BE49-F238E27FC236}">
                <a16:creationId xmlns:a16="http://schemas.microsoft.com/office/drawing/2014/main" id="{03A1C163-BAFC-E20C-0B82-6A631FD83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65" y="3598295"/>
            <a:ext cx="1577497" cy="7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56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377371"/>
            <a:ext cx="8764587" cy="7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GLOBAL GRANTS WON’T COVER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9D19C-7861-7155-0477-746184B5073F}"/>
              </a:ext>
            </a:extLst>
          </p:cNvPr>
          <p:cNvSpPr txBox="1"/>
          <p:nvPr/>
        </p:nvSpPr>
        <p:spPr>
          <a:xfrm>
            <a:off x="319314" y="1509486"/>
            <a:ext cx="8447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Continuous/excessive funding of 1 beneficiary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A foundation/trust/long-term bank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Buying land or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Constructing/renovating permanent living/ working/manufacturing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Duplicating Peace Center academic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Undergraduate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Requiring work without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Travel to a banned country</a:t>
            </a:r>
          </a:p>
        </p:txBody>
      </p:sp>
    </p:spTree>
    <p:extLst>
      <p:ext uri="{BB962C8B-B14F-4D97-AF65-F5344CB8AC3E}">
        <p14:creationId xmlns:p14="http://schemas.microsoft.com/office/powerpoint/2010/main" val="418011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4703" y="1518469"/>
            <a:ext cx="8278322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Open year-round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Submit w/in 12 months of starting online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Completed and approved w/in 6 months of submission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Payment requirements must be met w/in 6 months of approval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Implementation must start w/in 1 year of approval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Annual reports until project completion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426128"/>
            <a:ext cx="8763917" cy="67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>
                <a:solidFill>
                  <a:prstClr val="white"/>
                </a:solidFill>
              </a:rPr>
              <a:t>GLOBAL GRANTS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80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5581" y="1403271"/>
            <a:ext cx="8732837" cy="45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Successful Projects:</a:t>
            </a:r>
          </a:p>
          <a:p>
            <a:pPr marL="1198563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Meet Community Needs identified by a Needs Assessment</a:t>
            </a:r>
          </a:p>
          <a:p>
            <a:pPr marL="1198563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Engage all Partners</a:t>
            </a:r>
          </a:p>
          <a:p>
            <a:pPr marL="1198563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Do Project Planning before Implementation</a:t>
            </a:r>
          </a:p>
          <a:p>
            <a:pPr marL="1198563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Funds are Budgeted and Stewarded</a:t>
            </a:r>
          </a:p>
          <a:p>
            <a:pPr marL="1198563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Follow Goal Setting</a:t>
            </a:r>
          </a:p>
          <a:p>
            <a:pPr marL="1198563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Are Sustainable</a:t>
            </a:r>
          </a:p>
          <a:p>
            <a:pPr marL="1198563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Plan for, and Measure Success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391886"/>
            <a:ext cx="8764587" cy="70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DESIGNING A GLOBAL GRANT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240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4703" y="1518469"/>
            <a:ext cx="8278322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International sponsor(s) provide at least 15% of total sponsor funding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Funds cannot be raised from beneficiaries or cooperating organizations in exchange for a grant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Funds can’t come from other Rotary grants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Detailed financial records &amp; reports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426128"/>
            <a:ext cx="8763917" cy="67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>
                <a:solidFill>
                  <a:prstClr val="white"/>
                </a:solidFill>
              </a:rPr>
              <a:t>GLOBAL GRANT FINANCING 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151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4703" y="1274017"/>
            <a:ext cx="8278322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Funding Sources (Use the </a:t>
            </a: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  <a:hlinkClick r:id="rId4"/>
              </a:rPr>
              <a:t>Global Grant Calculator</a:t>
            </a: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)</a:t>
            </a:r>
          </a:p>
          <a:p>
            <a:pPr lvl="1" defTabSz="914400"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DDF - 80% match from the World Fund</a:t>
            </a:r>
          </a:p>
          <a:p>
            <a:pPr lvl="1" defTabSz="914400"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Cash – no match, 5% deducted to offset processing &amp; administrative costs</a:t>
            </a:r>
          </a:p>
          <a:p>
            <a:pPr lvl="1" defTabSz="914400"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Directed Gifts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$30,000 minimum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$400,000 maximum match by the World Fund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426128"/>
            <a:ext cx="8763917" cy="67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>
                <a:solidFill>
                  <a:prstClr val="white"/>
                </a:solidFill>
              </a:rPr>
              <a:t>GLOBAL GRANT BUDGETING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673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4703" y="1320800"/>
            <a:ext cx="8278322" cy="43815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  <a:hlinkClick r:id="rId4"/>
              </a:rPr>
              <a:t>Rotary Showcase</a:t>
            </a:r>
            <a:endParaRPr lang="en-US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1440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  <a:hlinkClick r:id="rId5"/>
              </a:rPr>
              <a:t>www.matchinggrants.org</a:t>
            </a:r>
            <a:endParaRPr lang="en-US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1440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  <a:hlinkClick r:id="rId6"/>
              </a:rPr>
              <a:t>www.rotary.org</a:t>
            </a:r>
            <a:endParaRPr lang="en-US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14400" eaLnBrk="0" hangingPunct="0">
              <a:spcBef>
                <a:spcPts val="0"/>
              </a:spcBef>
              <a:buFontTx/>
              <a:buChar char="•"/>
            </a:pPr>
            <a:r>
              <a:rPr lang="en-US" kern="0" dirty="0">
                <a:solidFill>
                  <a:srgbClr val="585858"/>
                </a:solidFill>
                <a:latin typeface="Georgia" pitchFamily="18" charset="0"/>
                <a:cs typeface="Arial"/>
                <a:hlinkClick r:id="rId7"/>
              </a:rPr>
              <a:t>Project fairs</a:t>
            </a:r>
            <a:endParaRPr lang="en-US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1440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LinkedIn</a:t>
            </a:r>
          </a:p>
          <a:p>
            <a:pPr defTabSz="91440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Facebook</a:t>
            </a:r>
          </a:p>
          <a:p>
            <a:pPr defTabSz="914400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002060"/>
                </a:solidFill>
                <a:latin typeface="Georgia" pitchFamily="18" charset="0"/>
                <a:cs typeface="Arial"/>
              </a:rPr>
              <a:t>Rotary Convention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108" y="426128"/>
            <a:ext cx="8763917" cy="674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spc="-150" baseline="0">
                <a:solidFill>
                  <a:srgbClr val="005DAA"/>
                </a:solidFill>
                <a:latin typeface="Arial Narrow Bold"/>
                <a:ea typeface="+mj-ea"/>
                <a:cs typeface="Arial Narrow Bold"/>
              </a:defRPr>
            </a:lvl1pPr>
          </a:lstStyle>
          <a:p>
            <a:r>
              <a:rPr lang="en-US" sz="3600" spc="0" dirty="0">
                <a:solidFill>
                  <a:prstClr val="white"/>
                </a:solidFill>
              </a:rPr>
              <a:t>FINDING PARTNERS FOR GLOBAL GRANTS</a:t>
            </a:r>
          </a:p>
        </p:txBody>
      </p:sp>
      <p:pic>
        <p:nvPicPr>
          <p:cNvPr id="9218" name="Picture 2" descr="C:\Users\nicholsk\Desktop\Slide show images\20110522_US_507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989118" y="3314062"/>
            <a:ext cx="3804250" cy="2853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449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175041"/>
            <a:ext cx="8732837" cy="313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On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  <a:hlinkClick r:id="rId4"/>
              </a:rPr>
              <a:t>www.Rotary.org</a:t>
            </a: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1085850" lvl="1" indent="-342900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  <a:hlinkClick r:id="rId5"/>
              </a:rPr>
              <a:t>Learning Center </a:t>
            </a: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TRF materials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Online Grant Management Seminar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Online Club Qualification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Resources &amp; Reference materials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Online Global Grant application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ADDITIONAL TRAINING &amp; RESOURCES</a:t>
            </a: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E3942D8A-E45F-3A73-54F8-4EE2C270B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225" y="4243507"/>
            <a:ext cx="5023602" cy="2244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100138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On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  <a:hlinkClick r:id="rId4"/>
              </a:rPr>
              <a:t>www.Rotary6200.org</a:t>
            </a: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Online Grant Management Seminar</a:t>
            </a:r>
          </a:p>
          <a:p>
            <a:pPr marL="1485900" lvl="2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Videos</a:t>
            </a:r>
          </a:p>
          <a:p>
            <a:pPr marL="1485900" lvl="2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Slides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Forms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Resources &amp; Reference materials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ADDITIONAL TRAINING &amp; RESOURCES</a:t>
            </a:r>
          </a:p>
        </p:txBody>
      </p:sp>
      <p:pic>
        <p:nvPicPr>
          <p:cNvPr id="3" name="Picture 2" descr="A screen shot of a document&#10;&#10;Description automatically generated">
            <a:extLst>
              <a:ext uri="{FF2B5EF4-FFF2-40B4-BE49-F238E27FC236}">
                <a16:creationId xmlns:a16="http://schemas.microsoft.com/office/drawing/2014/main" id="{F9E6641F-5ABD-08C4-D77E-131C1317C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027" y="4650574"/>
            <a:ext cx="3916358" cy="1982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07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100138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On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 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  <a:hlinkClick r:id="rId4"/>
              </a:rPr>
              <a:t>www.dacdb.com</a:t>
            </a:r>
            <a:endParaRPr lang="en-US" sz="2800" dirty="0">
              <a:solidFill>
                <a:srgbClr val="585858"/>
              </a:solidFill>
              <a:latin typeface="Georgia" pitchFamily="18" charset="0"/>
            </a:endParaRP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Select District Grants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Select Club Grants view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Make New Club Grant Request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Complete application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Upload supporting documents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ADDITIONAL TRAINING &amp; RESOURCES</a:t>
            </a:r>
          </a:p>
        </p:txBody>
      </p:sp>
      <p:pic>
        <p:nvPicPr>
          <p:cNvPr id="3" name="Picture 2" descr="A blue and red logo&#10;&#10;Description automatically generated">
            <a:extLst>
              <a:ext uri="{FF2B5EF4-FFF2-40B4-BE49-F238E27FC236}">
                <a16:creationId xmlns:a16="http://schemas.microsoft.com/office/drawing/2014/main" id="{2945154F-648F-726C-F4D7-2AB4ACF9F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435" y="4769853"/>
            <a:ext cx="2457541" cy="1862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408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928" y="2346367"/>
            <a:ext cx="7860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5DAA"/>
                </a:solidFill>
                <a:latin typeface="Arial" charset="0"/>
                <a:cs typeface="Arial" charset="0"/>
              </a:rPr>
              <a:t>Questions?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403271"/>
            <a:ext cx="8732837" cy="473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Donations to the Annual and Permanent Funds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Annual Fund donations invested for 3 years, then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47.5% returned to District as District Designated Funds (DDF)</a:t>
            </a:r>
          </a:p>
          <a:p>
            <a:pPr marL="1085850" lvl="1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47.5 % deposited into World Fund for match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itchFamily="18" charset="0"/>
              </a:rPr>
              <a:t>Permanent Fund donations aren’t spent, but interest is added to our DDF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ROTARY FOUNDATION FUNDING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	SHARE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308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793" y="1207115"/>
            <a:ext cx="84844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5DAA"/>
                </a:solidFill>
                <a:latin typeface="+mn-lt"/>
                <a:cs typeface="Arial" charset="0"/>
              </a:rPr>
              <a:t>Greg Landry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5DAA"/>
                </a:solidFill>
                <a:latin typeface="+mn-lt"/>
                <a:cs typeface="Arial" charset="0"/>
              </a:rPr>
              <a:t>District 6200 Foundation Chair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585858"/>
                </a:solidFill>
                <a:latin typeface="+mn-lt"/>
                <a:cs typeface="Arial" charset="0"/>
                <a:hlinkClick r:id="rId4"/>
              </a:rPr>
              <a:t>GregLandry@Outlook.com</a:t>
            </a:r>
            <a:endParaRPr lang="en-US" sz="4000" b="1" dirty="0">
              <a:solidFill>
                <a:srgbClr val="585858"/>
              </a:solidFill>
              <a:latin typeface="+mn-lt"/>
              <a:cs typeface="Arial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5DAA"/>
                </a:solidFill>
                <a:latin typeface="+mn-lt"/>
                <a:cs typeface="Arial" charset="0"/>
              </a:rPr>
              <a:t>(337) 255-7352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75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ROTARY FOUNDATION FUNDING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	SHARE SYSTEM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FDD1F1-B17B-1109-EE6B-021A39AC3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2945327"/>
            <a:ext cx="1828800" cy="685800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/>
              <a:t>Our</a:t>
            </a:r>
          </a:p>
          <a:p>
            <a:pPr algn="ctr"/>
            <a:r>
              <a:rPr lang="en-US" sz="2100" b="1" dirty="0"/>
              <a:t>Contributions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115CDA8-E2B5-E0B3-7D01-4287785F22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2956" y="2602424"/>
            <a:ext cx="956307" cy="6274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66000DE-D37A-30B8-6D36-CD56FED71A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7713" y="3288227"/>
            <a:ext cx="97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A024D6A-6233-576A-3178-8849BC97A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7713" y="3402527"/>
            <a:ext cx="971550" cy="7827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/>
          </a:p>
        </p:txBody>
      </p:sp>
      <p:pic>
        <p:nvPicPr>
          <p:cNvPr id="7" name="Picture 6" descr="APF_color">
            <a:extLst>
              <a:ext uri="{FF2B5EF4-FFF2-40B4-BE49-F238E27FC236}">
                <a16:creationId xmlns:a16="http://schemas.microsoft.com/office/drawing/2014/main" id="{DBCFF15F-082B-EBEB-335A-A2DF7A06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618" t="4016" r="2618" b="2678"/>
          <a:stretch>
            <a:fillRect/>
          </a:stretch>
        </p:blipFill>
        <p:spPr bwMode="auto">
          <a:xfrm>
            <a:off x="3046413" y="2030927"/>
            <a:ext cx="1428750" cy="7322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PF_color">
            <a:extLst>
              <a:ext uri="{FF2B5EF4-FFF2-40B4-BE49-F238E27FC236}">
                <a16:creationId xmlns:a16="http://schemas.microsoft.com/office/drawing/2014/main" id="{4284496E-EDB7-6118-2BC5-C76FFE2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470" t="5305" r="2602" b="2652"/>
          <a:stretch>
            <a:fillRect/>
          </a:stretch>
        </p:blipFill>
        <p:spPr bwMode="auto">
          <a:xfrm>
            <a:off x="3046413" y="2945327"/>
            <a:ext cx="1428750" cy="7075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Line 11">
            <a:extLst>
              <a:ext uri="{FF2B5EF4-FFF2-40B4-BE49-F238E27FC236}">
                <a16:creationId xmlns:a16="http://schemas.microsoft.com/office/drawing/2014/main" id="{602E2B53-3326-C700-DA75-8B71705DE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66" y="2412388"/>
            <a:ext cx="937391" cy="465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EEF28A3B-E33E-1220-F272-06783D7E4B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7300" y="2945327"/>
            <a:ext cx="969412" cy="3291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3251E67-09B3-AA57-ED03-DA7666A87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3" y="2602427"/>
            <a:ext cx="1200150" cy="685800"/>
          </a:xfrm>
          <a:prstGeom prst="rect">
            <a:avLst/>
          </a:prstGeom>
          <a:noFill/>
          <a:ln w="38100">
            <a:solidFill>
              <a:srgbClr val="0D23F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i="1" dirty="0">
                <a:solidFill>
                  <a:srgbClr val="0D23F7"/>
                </a:solidFill>
              </a:rPr>
              <a:t>SHARE</a:t>
            </a:r>
            <a:r>
              <a:rPr lang="en-US" sz="2100" b="1" dirty="0">
                <a:solidFill>
                  <a:srgbClr val="0D23F7"/>
                </a:solidFill>
              </a:rPr>
              <a:t> </a:t>
            </a:r>
          </a:p>
          <a:p>
            <a:pPr algn="ctr"/>
            <a:r>
              <a:rPr lang="en-US" sz="2100" b="1" dirty="0">
                <a:solidFill>
                  <a:srgbClr val="0D23F7"/>
                </a:solidFill>
              </a:rPr>
              <a:t>System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A10D3BC3-F96F-80B1-129A-6D473A4358A4}"/>
              </a:ext>
            </a:extLst>
          </p:cNvPr>
          <p:cNvSpPr txBox="1">
            <a:spLocks noChangeArrowheads="1"/>
          </p:cNvSpPr>
          <p:nvPr/>
        </p:nvSpPr>
        <p:spPr bwMode="auto">
          <a:xfrm rot="20379470">
            <a:off x="4468238" y="3040649"/>
            <a:ext cx="1281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0D23F7"/>
                </a:solidFill>
              </a:rPr>
              <a:t>Earnings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76BA1D65-DCEE-13BF-8426-C2946DBDE099}"/>
              </a:ext>
            </a:extLst>
          </p:cNvPr>
          <p:cNvSpPr txBox="1">
            <a:spLocks noChangeArrowheads="1"/>
          </p:cNvSpPr>
          <p:nvPr/>
        </p:nvSpPr>
        <p:spPr bwMode="auto">
          <a:xfrm rot="1538216">
            <a:off x="4364813" y="2439905"/>
            <a:ext cx="14989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D23F7"/>
                </a:solidFill>
              </a:rPr>
              <a:t>Contributions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3DC4B5-B044-C008-B13D-60546BA05D31}"/>
              </a:ext>
            </a:extLst>
          </p:cNvPr>
          <p:cNvCxnSpPr>
            <a:cxnSpLocks/>
          </p:cNvCxnSpPr>
          <p:nvPr/>
        </p:nvCxnSpPr>
        <p:spPr>
          <a:xfrm flipV="1">
            <a:off x="6662106" y="2696177"/>
            <a:ext cx="617220" cy="22294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92B943-FA3C-2A3E-BF5F-E13EA552E7BF}"/>
              </a:ext>
            </a:extLst>
          </p:cNvPr>
          <p:cNvCxnSpPr>
            <a:cxnSpLocks/>
          </p:cNvCxnSpPr>
          <p:nvPr/>
        </p:nvCxnSpPr>
        <p:spPr>
          <a:xfrm>
            <a:off x="6662106" y="2945327"/>
            <a:ext cx="617220" cy="28575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5">
            <a:extLst>
              <a:ext uri="{FF2B5EF4-FFF2-40B4-BE49-F238E27FC236}">
                <a16:creationId xmlns:a16="http://schemas.microsoft.com/office/drawing/2014/main" id="{76B72C72-B9B9-7310-1C77-C48C56BCE49A}"/>
              </a:ext>
            </a:extLst>
          </p:cNvPr>
          <p:cNvSpPr txBox="1">
            <a:spLocks noChangeArrowheads="1"/>
          </p:cNvSpPr>
          <p:nvPr/>
        </p:nvSpPr>
        <p:spPr bwMode="auto">
          <a:xfrm rot="1228398">
            <a:off x="6638153" y="2992935"/>
            <a:ext cx="5684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0D23F7"/>
                </a:solidFill>
              </a:rPr>
              <a:t>50%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EF78910A-87D7-1A1C-E20E-552B87647556}"/>
              </a:ext>
            </a:extLst>
          </p:cNvPr>
          <p:cNvSpPr txBox="1">
            <a:spLocks noChangeArrowheads="1"/>
          </p:cNvSpPr>
          <p:nvPr/>
        </p:nvSpPr>
        <p:spPr bwMode="auto">
          <a:xfrm rot="20085888">
            <a:off x="6648380" y="2555001"/>
            <a:ext cx="5684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0D23F7"/>
                </a:solidFill>
              </a:rPr>
              <a:t>50%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13D6F33D-AC31-799E-996B-6CE8BDF9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326" y="2244907"/>
            <a:ext cx="1485900" cy="633263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District Designated</a:t>
            </a:r>
          </a:p>
          <a:p>
            <a:pPr algn="ctr"/>
            <a:r>
              <a:rPr lang="en-US" sz="1200" b="1" dirty="0"/>
              <a:t>Funds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5D4BBFD-A804-013D-A8E7-A5238F865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326" y="2995588"/>
            <a:ext cx="1485900" cy="633263"/>
          </a:xfrm>
          <a:prstGeom prst="rect">
            <a:avLst/>
          </a:prstGeom>
          <a:gradFill rotWithShape="1">
            <a:gsLst>
              <a:gs pos="0">
                <a:srgbClr val="CAAD02"/>
              </a:gs>
              <a:gs pos="50000">
                <a:srgbClr val="EADE97"/>
              </a:gs>
              <a:gs pos="100000">
                <a:srgbClr val="CAAD02"/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World Fund</a:t>
            </a:r>
          </a:p>
        </p:txBody>
      </p:sp>
      <p:pic>
        <p:nvPicPr>
          <p:cNvPr id="20" name="Picture 19" descr="A red sign with white text&#10;&#10;Description automatically generated">
            <a:extLst>
              <a:ext uri="{FF2B5EF4-FFF2-40B4-BE49-F238E27FC236}">
                <a16:creationId xmlns:a16="http://schemas.microsoft.com/office/drawing/2014/main" id="{664C18FB-FDF4-11E7-F324-7E53BD61E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513" y="4926527"/>
            <a:ext cx="1828800" cy="634033"/>
          </a:xfrm>
          <a:prstGeom prst="rect">
            <a:avLst/>
          </a:prstGeom>
        </p:spPr>
      </p:pic>
      <p:sp>
        <p:nvSpPr>
          <p:cNvPr id="21" name="Line 7">
            <a:extLst>
              <a:ext uri="{FF2B5EF4-FFF2-40B4-BE49-F238E27FC236}">
                <a16:creationId xmlns:a16="http://schemas.microsoft.com/office/drawing/2014/main" id="{8F93021A-1B59-8760-55BC-DCD7121BE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577" y="3471849"/>
            <a:ext cx="1028700" cy="17090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/>
          </a:p>
        </p:txBody>
      </p:sp>
      <p:pic>
        <p:nvPicPr>
          <p:cNvPr id="22" name="Picture 4" descr="End Polio Now">
            <a:extLst>
              <a:ext uri="{FF2B5EF4-FFF2-40B4-BE49-F238E27FC236}">
                <a16:creationId xmlns:a16="http://schemas.microsoft.com/office/drawing/2014/main" id="{963416B2-23EA-2C61-86D3-48686A88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68" y="3875243"/>
            <a:ext cx="1577497" cy="7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81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EE6BFE-8959-3645-C0BA-AA13431D3873}"/>
              </a:ext>
            </a:extLst>
          </p:cNvPr>
          <p:cNvSpPr/>
          <p:nvPr/>
        </p:nvSpPr>
        <p:spPr>
          <a:xfrm>
            <a:off x="-159657" y="2628900"/>
            <a:ext cx="9535886" cy="160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94B7ED-E424-D09A-199E-F9D4E30BC99D}"/>
              </a:ext>
            </a:extLst>
          </p:cNvPr>
          <p:cNvSpPr txBox="1">
            <a:spLocks/>
          </p:cNvSpPr>
          <p:nvPr/>
        </p:nvSpPr>
        <p:spPr bwMode="auto">
          <a:xfrm>
            <a:off x="225992" y="2991643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GRANTS</a:t>
            </a:r>
          </a:p>
        </p:txBody>
      </p:sp>
    </p:spTree>
    <p:extLst>
      <p:ext uri="{BB962C8B-B14F-4D97-AF65-F5344CB8AC3E}">
        <p14:creationId xmlns:p14="http://schemas.microsoft.com/office/powerpoint/2010/main" val="188799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GRANTS FROM THE ROTARY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C8153-7B2D-376A-D6E1-3BECAC62A931}"/>
              </a:ext>
            </a:extLst>
          </p:cNvPr>
          <p:cNvSpPr txBox="1"/>
          <p:nvPr/>
        </p:nvSpPr>
        <p:spPr>
          <a:xfrm>
            <a:off x="268083" y="1435165"/>
            <a:ext cx="83776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from our District Designated Funds</a:t>
            </a: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District Grant/year/district</a:t>
            </a: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use ≤50% of DDF</a:t>
            </a: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contingencies &amp; administration</a:t>
            </a:r>
          </a:p>
          <a:p>
            <a:endParaRPr lang="en-US" dirty="0"/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A2C8D58-4945-80A1-1502-49EB4CA7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65" y="4109294"/>
            <a:ext cx="2963242" cy="1116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2B0C07-304E-1EEF-E973-1354B5B417D8}"/>
              </a:ext>
            </a:extLst>
          </p:cNvPr>
          <p:cNvCxnSpPr/>
          <p:nvPr/>
        </p:nvCxnSpPr>
        <p:spPr>
          <a:xfrm>
            <a:off x="4799807" y="4109294"/>
            <a:ext cx="0" cy="111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FB00C4-9F47-2B4C-890F-C8115FA7C323}"/>
              </a:ext>
            </a:extLst>
          </p:cNvPr>
          <p:cNvSpPr txBox="1"/>
          <p:nvPr/>
        </p:nvSpPr>
        <p:spPr>
          <a:xfrm>
            <a:off x="4914108" y="4028132"/>
            <a:ext cx="20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A64AF"/>
                </a:solidFill>
                <a:latin typeface="+mj-lt"/>
              </a:rPr>
              <a:t>District</a:t>
            </a:r>
          </a:p>
          <a:p>
            <a:r>
              <a:rPr lang="en-US" sz="4000" dirty="0">
                <a:solidFill>
                  <a:srgbClr val="0A64AF"/>
                </a:solidFill>
                <a:latin typeface="+mj-lt"/>
              </a:rPr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428054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6200’S 2024-2025 DISTRICT GRANT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4DBB2-37B1-7268-81D1-FD1EE4578CBA}"/>
              </a:ext>
            </a:extLst>
          </p:cNvPr>
          <p:cNvSpPr txBox="1"/>
          <p:nvPr/>
        </p:nvSpPr>
        <p:spPr>
          <a:xfrm>
            <a:off x="267607" y="1420132"/>
            <a:ext cx="82731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 will receive: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2021-2022 donations from D6200: $240,802</a:t>
            </a:r>
            <a:endParaRPr lang="en-US" sz="2800" kern="10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2024-2025 DDF: $114,381</a:t>
            </a:r>
            <a:endParaRPr lang="en-US" sz="2800" kern="10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2024-25 D6200 District Grant: $57,190</a:t>
            </a: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How it will be spent: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20% for contingencies: $11,438</a:t>
            </a:r>
            <a:endParaRPr lang="en-US" sz="2800" kern="10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for grant administrative expenses: $1,716</a:t>
            </a:r>
            <a:endParaRPr lang="en-US" sz="2800" kern="10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2024-2025 Club Grants: </a:t>
            </a:r>
            <a:r>
              <a:rPr lang="en-US" sz="2800" b="1" kern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$44,036 available</a:t>
            </a:r>
            <a:endParaRPr lang="en-US" sz="2800" b="1" kern="100" dirty="0">
              <a:solidFill>
                <a:srgbClr val="00206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04D6-D8A1-5073-B334-67772799DB25}"/>
              </a:ext>
            </a:extLst>
          </p:cNvPr>
          <p:cNvSpPr txBox="1">
            <a:spLocks/>
          </p:cNvSpPr>
          <p:nvPr/>
        </p:nvSpPr>
        <p:spPr bwMode="auto">
          <a:xfrm>
            <a:off x="188913" y="225425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DISTRICT GRANTS REQUIRE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39A97-C57F-3340-D2E7-4C1319988CA0}"/>
              </a:ext>
            </a:extLst>
          </p:cNvPr>
          <p:cNvSpPr txBox="1"/>
          <p:nvPr/>
        </p:nvSpPr>
        <p:spPr>
          <a:xfrm>
            <a:off x="188912" y="1443990"/>
            <a:ext cx="88661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Active Rotarian participation in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District and clubs are current on their dues &amp;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Compliance with 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Approval for any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Project completion w/in 24 months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Final report to TRF w/in 12 months of payment or 2 months of last expense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Use of funds must be reported to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55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PID" val="5f6b1892-74e6-420c-a8a5-a84361600c55"/>
  <p:tag name="ISR" val="False"/>
  <p:tag name="KPI_CFG_REPOLL" val="True"/>
  <p:tag name="KPI_CFG_RPCLEARS" val="True"/>
  <p:tag name="KPI_CFG_RESPONSEOVERWRITING" val="True"/>
  <p:tag name="KPI_CFG_FB_TYPE" val="Participant Counter"/>
  <p:tag name="KPI_CFG_FB_MONITOR" val="Slide Show Monitor"/>
  <p:tag name="KPI_CFG_FB_POSITION" val="Bottom Right"/>
  <p:tag name="KPI_CFG_FB_TEXT_SIZE" val="1"/>
  <p:tag name="KPI_CFG_QAA_FB_MONITOR" val="Slide Show Monitor"/>
  <p:tag name="KPI_CFG_INS_CLK" val="False"/>
  <p:tag name="KPI_CFG_PRERENDER_CLOCKS" val="True"/>
  <p:tag name="KPI_CFG_UNITS" val="1"/>
  <p:tag name="KPI_CFG_SPEED" val="False"/>
  <p:tag name="ISDEFAULTRESPONSEENABLED" val="false"/>
  <p:tag name="KPI_SLIDE_COUNT" val="38"/>
  <p:tag name="KPI_STORAGE" val="&lt;keypoint&quot;&quot;&lt;roster&quot;&quot;&lt;currentId&quot;6&quot;&gt;&lt;people&quot;&quot;&lt;p(@id:1)&quot;&quot;&lt;f(@i:0)&quot;Keypad&quot;&gt;&lt;f(@i:1)&quot;91&quot;&gt;&gt;&lt;p(@id:2)&quot;&quot;&lt;f(@i:0)&quot;Keypad&quot;&gt;&lt;f(@i:1)&quot;71&quot;&gt;&gt;&lt;p(@id:3)&quot;&quot;&lt;f(@i:0)&quot;Keypad&quot;&gt;&lt;f(@i:1)&quot;61&quot;&gt;&gt;&lt;p(@id:4)&quot;&quot;&lt;f(@i:0)&quot;Keypad&quot;&gt;&lt;f(@i:1)&quot;51&quot;&gt;&gt;&lt;p(@id:5)&quot;&quot;&lt;f(@i:0)&quot;Keypad&quot;&gt;&lt;f(@i:1)&quot;41&quot;&gt;&gt;&lt;p(@id:6)&quot;&quot;&lt;f(@i:0)&quot;Keypad&quot;&gt;&lt;f(@i:1)&quot;31&quot;&gt;&gt;&gt;&lt;fields&quot;&quot;&lt;fld(@i:0)&quot;&quot;&lt;n&quot;First Name&quot;&gt;&gt;&lt;fld(@i:1)&quot;&quot;&lt;n&quot;Last Name&quot;&gt;&gt;&lt;fld(@i:2)&quot;&quot;&lt;n&quot;Entry Disabled&quot;&gt;&gt;&lt;fld(@i:3)&quot;&quot;&lt;n&quot;Participant Group&quot;&gt;&gt;&lt;fld(@i:4)&quot;&quot;&lt;n&quot;Team&quot;&gt;&gt;&lt;fld(@i:5)&quot;&quot;&lt;n&quot;Voting Weight&quot;&gt;&gt;&gt;&lt;trIndex&quot;&quot;&lt;tr(@tid:1@pid:91)&quot;&quot;&lt;v&quot;1&quot;&gt;&gt;&lt;tr(@tid:1@pid:71)&quot;&quot;&lt;v&quot;2&quot;&gt;&gt;&lt;tr(@tid:1@pid:61)&quot;&quot;&lt;v&quot;3&quot;&gt;&gt;&lt;tr(@tid:1@pid:51)&quot;&quot;&lt;v&quot;4&quot;&gt;&gt;&lt;tr(@tid:1@pid:41)&quot;&quot;&lt;v&quot;5&quot;&gt;&gt;&lt;tr(@tid:1@pid:31)&quot;&quot;&lt;v&quot;6&quot;&gt;&gt;&gt;&gt;&lt;data&quot;&quot;&lt;d(@id:002)&quot;&quot;&lt;r(@id:2)&quot;&quot;&lt;f(@id:v)&quot;3&quot;&gt;&lt;f(@id:t)&quot;5600&quot;&gt;&gt;&lt;r(@id:4)&quot;&quot;&lt;f(@id:v)&quot;3&quot;&gt;&lt;f(@id:t)&quot;7650&quot;&gt;&gt;&lt;r(@id:5)&quot;&quot;&lt;f(@id:v)&quot;1&quot;&gt;&lt;f(@id:t)&quot;8650&quot;&gt;&gt;&gt;&gt;&lt;transceivers&quot;&quot;&lt;t(@id:1@tt:InnovisionBase@n:Transceiver 1)&quot;&quot;&lt;f(@id:c)&quot;1&quot;&gt;&lt;f(@id:comType)&quot;Usb&quot;&gt;&lt;f(@id:com)&quot;[Auto]&quot;&gt;&lt;f(@id:bl)&quot;Normal&quot;&gt;&lt;f(@id:dm)&quot;false&quot;&gt;&lt;f(@id:dp)&quot;false&quot;&gt;&lt;f(@id:kMin)&quot;1&quot;&gt;&lt;f(@id:kMax)&quot;100&quot;&gt;&lt;f(@id:pt)&quot;Off&quot;&gt;&lt;f(@id:pl)&quot;UsMax&quot;&gt;&lt;f(@id:rs)&quot;false&quot;&gt;&lt;f(@id:rr)&quot;false&quot;&gt;&lt;f(@id:sr)&quot;true&quot;&gt;&lt;f(@id:ss)&quot;true&quot;&gt;&lt;f(@id:wa)&quot;Off&quot;&gt;&gt;&gt;&gt;"/>
  <p:tag name="KPI_VERSION" val="2.7.206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5EFA827898B408DEC1142C2450624" ma:contentTypeVersion="18" ma:contentTypeDescription="Create a new document." ma:contentTypeScope="" ma:versionID="594ea618c346007ca1bda9b6e6cee0db">
  <xsd:schema xmlns:xsd="http://www.w3.org/2001/XMLSchema" xmlns:xs="http://www.w3.org/2001/XMLSchema" xmlns:p="http://schemas.microsoft.com/office/2006/metadata/properties" xmlns:ns1="http://schemas.microsoft.com/sharepoint/v3" xmlns:ns3="d8d5b64b-975d-436b-936e-2064475ab2fd" xmlns:ns4="5cd7cf3e-11ab-4ad4-9df0-4b299b037986" targetNamespace="http://schemas.microsoft.com/office/2006/metadata/properties" ma:root="true" ma:fieldsID="362ddeecfc5af52cd38b1cd1f2a8b876" ns1:_="" ns3:_="" ns4:_="">
    <xsd:import namespace="http://schemas.microsoft.com/sharepoint/v3"/>
    <xsd:import namespace="d8d5b64b-975d-436b-936e-2064475ab2fd"/>
    <xsd:import namespace="5cd7cf3e-11ab-4ad4-9df0-4b299b0379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5b64b-975d-436b-936e-2064475ab2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7cf3e-11ab-4ad4-9df0-4b299b037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piTag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kpiTag/>
</file>

<file path=customXml/item5.xml><?xml version="1.0" encoding="utf-8"?>
<kpiTag/>
</file>

<file path=customXml/item6.xml><?xml version="1.0" encoding="utf-8"?>
<kpiTag/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1AE78-FC31-4E90-A2C7-03869283D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d5b64b-975d-436b-936e-2064475ab2fd"/>
    <ds:schemaRef ds:uri="5cd7cf3e-11ab-4ad4-9df0-4b299b0379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583976-58B4-49C0-8E41-CD7CD9B92B09}">
  <ds:schemaRefs/>
</ds:datastoreItem>
</file>

<file path=customXml/itemProps3.xml><?xml version="1.0" encoding="utf-8"?>
<ds:datastoreItem xmlns:ds="http://schemas.openxmlformats.org/officeDocument/2006/customXml" ds:itemID="{6638E96E-E0D2-4E81-9B14-684A4D78439E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d8d5b64b-975d-436b-936e-2064475ab2fd"/>
    <ds:schemaRef ds:uri="http://schemas.microsoft.com/office/infopath/2007/PartnerControls"/>
    <ds:schemaRef ds:uri="http://schemas.microsoft.com/sharepoint/v3"/>
    <ds:schemaRef ds:uri="http://purl.org/dc/elements/1.1/"/>
    <ds:schemaRef ds:uri="5cd7cf3e-11ab-4ad4-9df0-4b299b037986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3C958CA-5F44-4890-9D45-EF8E10A5399C}">
  <ds:schemaRefs/>
</ds:datastoreItem>
</file>

<file path=customXml/itemProps5.xml><?xml version="1.0" encoding="utf-8"?>
<ds:datastoreItem xmlns:ds="http://schemas.openxmlformats.org/officeDocument/2006/customXml" ds:itemID="{4BCBB1FA-4D4F-41D3-A554-A4CAC44ABC2D}">
  <ds:schemaRefs/>
</ds:datastoreItem>
</file>

<file path=customXml/itemProps6.xml><?xml version="1.0" encoding="utf-8"?>
<ds:datastoreItem xmlns:ds="http://schemas.openxmlformats.org/officeDocument/2006/customXml" ds:itemID="{0A8F44B0-10B0-4038-B038-AE5D41B1464C}">
  <ds:schemaRefs/>
</ds:datastoreItem>
</file>

<file path=customXml/itemProps7.xml><?xml version="1.0" encoding="utf-8"?>
<ds:datastoreItem xmlns:ds="http://schemas.openxmlformats.org/officeDocument/2006/customXml" ds:itemID="{B358E945-0D99-4935-97DB-1A42CA1A6B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818</TotalTime>
  <Words>2563</Words>
  <Application>Microsoft Office PowerPoint</Application>
  <PresentationFormat>On-screen Show (4:3)</PresentationFormat>
  <Paragraphs>465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Narrow Bold</vt:lpstr>
      <vt:lpstr>Calibri</vt:lpstr>
      <vt:lpstr>Cambria</vt:lpstr>
      <vt:lpstr>Georgia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Greg Landry</cp:lastModifiedBy>
  <cp:revision>95</cp:revision>
  <cp:lastPrinted>2024-04-18T13:37:12Z</cp:lastPrinted>
  <dcterms:created xsi:type="dcterms:W3CDTF">2014-10-24T15:47:10Z</dcterms:created>
  <dcterms:modified xsi:type="dcterms:W3CDTF">2024-04-21T02:41:35Z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0x01010084E5EFA827898B408DEC1142C2450624</vt:lpwstr>
  </property>
</Properties>
</file>